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14930" y="-161748"/>
            <a:ext cx="7773070" cy="10447260"/>
            <a:chOff x="0" y="0"/>
            <a:chExt cx="26201929" cy="35216249"/>
          </a:xfrm>
        </p:grpSpPr>
        <p:sp>
          <p:nvSpPr>
            <p:cNvPr name="Freeform 3" id="3"/>
            <p:cNvSpPr/>
            <p:nvPr/>
          </p:nvSpPr>
          <p:spPr>
            <a:xfrm flipH="false" flipV="false" rot="0">
              <a:off x="0" y="0"/>
              <a:ext cx="26201877" cy="35216210"/>
            </a:xfrm>
            <a:custGeom>
              <a:avLst/>
              <a:gdLst/>
              <a:ahLst/>
              <a:cxnLst/>
              <a:rect r="r" b="b" t="t" l="l"/>
              <a:pathLst>
                <a:path h="35216210" w="26201877">
                  <a:moveTo>
                    <a:pt x="4259326" y="0"/>
                  </a:moveTo>
                  <a:lnTo>
                    <a:pt x="0" y="12798171"/>
                  </a:lnTo>
                  <a:lnTo>
                    <a:pt x="12784709" y="35216210"/>
                  </a:lnTo>
                  <a:lnTo>
                    <a:pt x="26201877" y="35216210"/>
                  </a:lnTo>
                  <a:lnTo>
                    <a:pt x="26201877" y="0"/>
                  </a:lnTo>
                  <a:close/>
                </a:path>
              </a:pathLst>
            </a:custGeom>
            <a:blipFill>
              <a:blip r:embed="rId2"/>
              <a:stretch>
                <a:fillRect l="-47160" t="0" r="-54382" b="0"/>
              </a:stretch>
            </a:blipFill>
          </p:spPr>
        </p:sp>
      </p:grpSp>
      <p:grpSp>
        <p:nvGrpSpPr>
          <p:cNvPr name="Group 4" id="4"/>
          <p:cNvGrpSpPr/>
          <p:nvPr/>
        </p:nvGrpSpPr>
        <p:grpSpPr>
          <a:xfrm rot="0">
            <a:off x="9638636" y="8246450"/>
            <a:ext cx="3389448" cy="2965767"/>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3614395">
            <a:off x="6083678" y="8351764"/>
            <a:ext cx="11928623" cy="865671"/>
            <a:chOff x="0" y="0"/>
            <a:chExt cx="3139792" cy="227858"/>
          </a:xfrm>
        </p:grpSpPr>
        <p:sp>
          <p:nvSpPr>
            <p:cNvPr name="Freeform 8" id="8"/>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9" id="9"/>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4292735">
            <a:off x="4945360" y="-3542151"/>
            <a:ext cx="9386553" cy="4929661"/>
            <a:chOff x="0" y="0"/>
            <a:chExt cx="435643" cy="228792"/>
          </a:xfrm>
        </p:grpSpPr>
        <p:sp>
          <p:nvSpPr>
            <p:cNvPr name="Freeform 11" id="11"/>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2" id="12"/>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614395">
            <a:off x="3440918" y="4651828"/>
            <a:ext cx="14927679" cy="865671"/>
            <a:chOff x="0" y="0"/>
            <a:chExt cx="3929188" cy="227858"/>
          </a:xfrm>
        </p:grpSpPr>
        <p:sp>
          <p:nvSpPr>
            <p:cNvPr name="Freeform 14" id="14"/>
            <p:cNvSpPr/>
            <p:nvPr/>
          </p:nvSpPr>
          <p:spPr>
            <a:xfrm flipH="false" flipV="false" rot="0">
              <a:off x="0" y="0"/>
              <a:ext cx="3929188" cy="227858"/>
            </a:xfrm>
            <a:custGeom>
              <a:avLst/>
              <a:gdLst/>
              <a:ahLst/>
              <a:cxnLst/>
              <a:rect r="r" b="b" t="t" l="l"/>
              <a:pathLst>
                <a:path h="227858" w="3929188">
                  <a:moveTo>
                    <a:pt x="3725988" y="0"/>
                  </a:moveTo>
                  <a:lnTo>
                    <a:pt x="0" y="0"/>
                  </a:lnTo>
                  <a:lnTo>
                    <a:pt x="203200" y="227858"/>
                  </a:lnTo>
                  <a:lnTo>
                    <a:pt x="3929188" y="227858"/>
                  </a:lnTo>
                  <a:lnTo>
                    <a:pt x="3725988" y="0"/>
                  </a:lnTo>
                  <a:close/>
                </a:path>
              </a:pathLst>
            </a:custGeom>
            <a:solidFill>
              <a:srgbClr val="0088B6"/>
            </a:solidFill>
          </p:spPr>
        </p:sp>
        <p:sp>
          <p:nvSpPr>
            <p:cNvPr name="TextBox 15" id="15"/>
            <p:cNvSpPr txBox="true"/>
            <p:nvPr/>
          </p:nvSpPr>
          <p:spPr>
            <a:xfrm>
              <a:off x="101600" y="-38100"/>
              <a:ext cx="3725988"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7180252">
            <a:off x="8779147" y="6186141"/>
            <a:ext cx="1433634" cy="625239"/>
            <a:chOff x="0" y="0"/>
            <a:chExt cx="812800" cy="354480"/>
          </a:xfrm>
        </p:grpSpPr>
        <p:sp>
          <p:nvSpPr>
            <p:cNvPr name="Freeform 17" id="17"/>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8" id="18"/>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7180252">
            <a:off x="9465135" y="7391474"/>
            <a:ext cx="1433634" cy="625239"/>
            <a:chOff x="0" y="0"/>
            <a:chExt cx="812800" cy="354480"/>
          </a:xfrm>
        </p:grpSpPr>
        <p:sp>
          <p:nvSpPr>
            <p:cNvPr name="Freeform 20" id="20"/>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21" id="21"/>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51834" y="1019175"/>
            <a:ext cx="4939239" cy="335917"/>
          </a:xfrm>
          <a:prstGeom prst="rect">
            <a:avLst/>
          </a:prstGeom>
        </p:spPr>
        <p:txBody>
          <a:bodyPr anchor="t" rtlCol="false" tIns="0" lIns="0" bIns="0" rIns="0">
            <a:spAutoFit/>
          </a:bodyPr>
          <a:lstStyle/>
          <a:p>
            <a:pPr>
              <a:lnSpc>
                <a:spcPts val="2520"/>
              </a:lnSpc>
            </a:pPr>
            <a:r>
              <a:rPr lang="en-US" sz="2210">
                <a:solidFill>
                  <a:srgbClr val="000000"/>
                </a:solidFill>
                <a:latin typeface="Poppins Semi-Bold"/>
              </a:rPr>
              <a:t>Universidad de Antioquia</a:t>
            </a:r>
          </a:p>
        </p:txBody>
      </p:sp>
      <p:sp>
        <p:nvSpPr>
          <p:cNvPr name="TextBox 23" id="23"/>
          <p:cNvSpPr txBox="true"/>
          <p:nvPr/>
        </p:nvSpPr>
        <p:spPr>
          <a:xfrm rot="0">
            <a:off x="1057863" y="3163203"/>
            <a:ext cx="3991000" cy="438675"/>
          </a:xfrm>
          <a:prstGeom prst="rect">
            <a:avLst/>
          </a:prstGeom>
        </p:spPr>
        <p:txBody>
          <a:bodyPr anchor="t" rtlCol="false" tIns="0" lIns="0" bIns="0" rIns="0">
            <a:spAutoFit/>
          </a:bodyPr>
          <a:lstStyle/>
          <a:p>
            <a:pPr>
              <a:lnSpc>
                <a:spcPts val="3203"/>
              </a:lnSpc>
            </a:pPr>
            <a:r>
              <a:rPr lang="en-US" sz="2810">
                <a:solidFill>
                  <a:srgbClr val="000000"/>
                </a:solidFill>
                <a:latin typeface="Poppins Semi-Bold"/>
              </a:rPr>
              <a:t>Analitica II</a:t>
            </a:r>
          </a:p>
        </p:txBody>
      </p:sp>
      <p:sp>
        <p:nvSpPr>
          <p:cNvPr name="TextBox 24" id="24"/>
          <p:cNvSpPr txBox="true"/>
          <p:nvPr/>
        </p:nvSpPr>
        <p:spPr>
          <a:xfrm rot="0">
            <a:off x="1131131" y="7581329"/>
            <a:ext cx="3460317" cy="1411019"/>
          </a:xfrm>
          <a:prstGeom prst="rect">
            <a:avLst/>
          </a:prstGeom>
        </p:spPr>
        <p:txBody>
          <a:bodyPr anchor="t" rtlCol="false" tIns="0" lIns="0" bIns="0" rIns="0">
            <a:spAutoFit/>
          </a:bodyPr>
          <a:lstStyle/>
          <a:p>
            <a:pPr>
              <a:lnSpc>
                <a:spcPts val="1859"/>
              </a:lnSpc>
            </a:pPr>
            <a:r>
              <a:rPr lang="en-US" sz="1631">
                <a:solidFill>
                  <a:srgbClr val="000000"/>
                </a:solidFill>
                <a:latin typeface="Poppins"/>
              </a:rPr>
              <a:t>Por:</a:t>
            </a:r>
          </a:p>
          <a:p>
            <a:pPr>
              <a:lnSpc>
                <a:spcPts val="1859"/>
              </a:lnSpc>
            </a:pPr>
            <a:r>
              <a:rPr lang="en-US" sz="1631">
                <a:solidFill>
                  <a:srgbClr val="000000"/>
                </a:solidFill>
                <a:latin typeface="Poppins"/>
              </a:rPr>
              <a:t>Juan Felipe Osorio</a:t>
            </a:r>
          </a:p>
          <a:p>
            <a:pPr>
              <a:lnSpc>
                <a:spcPts val="1859"/>
              </a:lnSpc>
            </a:pPr>
            <a:r>
              <a:rPr lang="en-US" sz="1631">
                <a:solidFill>
                  <a:srgbClr val="000000"/>
                </a:solidFill>
                <a:latin typeface="Poppins"/>
              </a:rPr>
              <a:t>Juan Jose Toro</a:t>
            </a:r>
          </a:p>
          <a:p>
            <a:pPr>
              <a:lnSpc>
                <a:spcPts val="1859"/>
              </a:lnSpc>
            </a:pPr>
            <a:r>
              <a:rPr lang="en-US" sz="1631">
                <a:solidFill>
                  <a:srgbClr val="000000"/>
                </a:solidFill>
                <a:latin typeface="Poppins"/>
              </a:rPr>
              <a:t>Aura</a:t>
            </a:r>
          </a:p>
          <a:p>
            <a:pPr>
              <a:lnSpc>
                <a:spcPts val="1859"/>
              </a:lnSpc>
            </a:pPr>
            <a:r>
              <a:rPr lang="en-US" sz="1631">
                <a:solidFill>
                  <a:srgbClr val="000000"/>
                </a:solidFill>
                <a:latin typeface="Poppins"/>
              </a:rPr>
              <a:t>Yackeline Cristina Quintero Lopez</a:t>
            </a:r>
          </a:p>
          <a:p>
            <a:pPr>
              <a:lnSpc>
                <a:spcPts val="1859"/>
              </a:lnSpc>
            </a:pPr>
          </a:p>
        </p:txBody>
      </p:sp>
      <p:sp>
        <p:nvSpPr>
          <p:cNvPr name="TextBox 25" id="25"/>
          <p:cNvSpPr txBox="true"/>
          <p:nvPr/>
        </p:nvSpPr>
        <p:spPr>
          <a:xfrm rot="0">
            <a:off x="1051834" y="3634624"/>
            <a:ext cx="6717136" cy="2324851"/>
          </a:xfrm>
          <a:prstGeom prst="rect">
            <a:avLst/>
          </a:prstGeom>
        </p:spPr>
        <p:txBody>
          <a:bodyPr anchor="t" rtlCol="false" tIns="0" lIns="0" bIns="0" rIns="0">
            <a:spAutoFit/>
          </a:bodyPr>
          <a:lstStyle/>
          <a:p>
            <a:pPr>
              <a:lnSpc>
                <a:spcPts val="8654"/>
              </a:lnSpc>
            </a:pPr>
            <a:r>
              <a:rPr lang="en-US" sz="8654">
                <a:solidFill>
                  <a:srgbClr val="000000"/>
                </a:solidFill>
                <a:latin typeface="Poppins Bold"/>
              </a:rPr>
              <a:t>CASO DE </a:t>
            </a:r>
          </a:p>
          <a:p>
            <a:pPr>
              <a:lnSpc>
                <a:spcPts val="8654"/>
              </a:lnSpc>
            </a:pPr>
            <a:r>
              <a:rPr lang="en-US" sz="8654">
                <a:solidFill>
                  <a:srgbClr val="000000"/>
                </a:solidFill>
                <a:latin typeface="Poppins Bold"/>
              </a:rPr>
              <a:t>ESTUDIO</a:t>
            </a:r>
          </a:p>
        </p:txBody>
      </p:sp>
      <p:sp>
        <p:nvSpPr>
          <p:cNvPr name="TextBox 26" id="26"/>
          <p:cNvSpPr txBox="true"/>
          <p:nvPr/>
        </p:nvSpPr>
        <p:spPr>
          <a:xfrm rot="0">
            <a:off x="1057863" y="5949950"/>
            <a:ext cx="5258832" cy="501221"/>
          </a:xfrm>
          <a:prstGeom prst="rect">
            <a:avLst/>
          </a:prstGeom>
        </p:spPr>
        <p:txBody>
          <a:bodyPr anchor="t" rtlCol="false" tIns="0" lIns="0" bIns="0" rIns="0">
            <a:spAutoFit/>
          </a:bodyPr>
          <a:lstStyle/>
          <a:p>
            <a:pPr>
              <a:lnSpc>
                <a:spcPts val="3735"/>
              </a:lnSpc>
            </a:pPr>
            <a:r>
              <a:rPr lang="en-US" sz="3277" spc="140">
                <a:solidFill>
                  <a:srgbClr val="000000"/>
                </a:solidFill>
                <a:latin typeface="Poppins Semi-Bold"/>
              </a:rPr>
              <a:t>PRIMERA ENTREGA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3401848" y="2138695"/>
            <a:ext cx="8235729" cy="5647357"/>
          </a:xfrm>
          <a:custGeom>
            <a:avLst/>
            <a:gdLst/>
            <a:ahLst/>
            <a:cxnLst/>
            <a:rect r="r" b="b" t="t" l="l"/>
            <a:pathLst>
              <a:path h="5647357" w="8235729">
                <a:moveTo>
                  <a:pt x="0" y="0"/>
                </a:moveTo>
                <a:lnTo>
                  <a:pt x="8235729" y="0"/>
                </a:lnTo>
                <a:lnTo>
                  <a:pt x="8235729" y="5647357"/>
                </a:lnTo>
                <a:lnTo>
                  <a:pt x="0" y="5647357"/>
                </a:lnTo>
                <a:lnTo>
                  <a:pt x="0" y="0"/>
                </a:lnTo>
                <a:close/>
              </a:path>
            </a:pathLst>
          </a:custGeom>
          <a:blipFill>
            <a:blip r:embed="rId2"/>
            <a:stretch>
              <a:fillRect l="0" t="0" r="0" b="0"/>
            </a:stretch>
          </a:blipFill>
        </p:spPr>
      </p:sp>
      <p:sp>
        <p:nvSpPr>
          <p:cNvPr name="TextBox 21" id="21"/>
          <p:cNvSpPr txBox="true"/>
          <p:nvPr/>
        </p:nvSpPr>
        <p:spPr>
          <a:xfrm rot="0">
            <a:off x="1028700" y="1216058"/>
            <a:ext cx="10082472" cy="68770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Desbalanceo de clases</a:t>
            </a:r>
          </a:p>
        </p:txBody>
      </p:sp>
      <p:sp>
        <p:nvSpPr>
          <p:cNvPr name="TextBox 22" id="22"/>
          <p:cNvSpPr txBox="true"/>
          <p:nvPr/>
        </p:nvSpPr>
        <p:spPr>
          <a:xfrm rot="0">
            <a:off x="607072" y="7973359"/>
            <a:ext cx="14315806" cy="158940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Canva Sans"/>
              </a:rPr>
              <a:t>Se identificó un desbalanceo en las clases de la variable objetivo 'Purchase', con una gran diferencia entre las clases 0 y 1. Se realizó un submuestreo aleatorio utilizando RandomUnderSampler para equilibrar las clases, resultando en un dataset con igual cantidad de ejemplos para ambas clases (1908 ejemplos de cada clase).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028700" y="1135187"/>
            <a:ext cx="11613946" cy="5768431"/>
          </a:xfrm>
          <a:custGeom>
            <a:avLst/>
            <a:gdLst/>
            <a:ahLst/>
            <a:cxnLst/>
            <a:rect r="r" b="b" t="t" l="l"/>
            <a:pathLst>
              <a:path h="5768431" w="11613946">
                <a:moveTo>
                  <a:pt x="0" y="0"/>
                </a:moveTo>
                <a:lnTo>
                  <a:pt x="11613946" y="0"/>
                </a:lnTo>
                <a:lnTo>
                  <a:pt x="11613946" y="5768431"/>
                </a:lnTo>
                <a:lnTo>
                  <a:pt x="0" y="5768431"/>
                </a:lnTo>
                <a:lnTo>
                  <a:pt x="0" y="0"/>
                </a:lnTo>
                <a:close/>
              </a:path>
            </a:pathLst>
          </a:custGeom>
          <a:blipFill>
            <a:blip r:embed="rId2"/>
            <a:stretch>
              <a:fillRect l="0" t="0" r="0" b="0"/>
            </a:stretch>
          </a:blipFill>
        </p:spPr>
      </p:sp>
      <p:sp>
        <p:nvSpPr>
          <p:cNvPr name="TextBox 21" id="21"/>
          <p:cNvSpPr txBox="true"/>
          <p:nvPr/>
        </p:nvSpPr>
        <p:spPr>
          <a:xfrm rot="0">
            <a:off x="881038" y="360998"/>
            <a:ext cx="10082472" cy="1325880"/>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Modelo 1: Decision Tree Classifier</a:t>
            </a:r>
          </a:p>
          <a:p>
            <a:pPr>
              <a:lnSpc>
                <a:spcPts val="5084"/>
              </a:lnSpc>
            </a:pPr>
          </a:p>
        </p:txBody>
      </p:sp>
      <p:sp>
        <p:nvSpPr>
          <p:cNvPr name="TextBox 22" id="22"/>
          <p:cNvSpPr txBox="true"/>
          <p:nvPr/>
        </p:nvSpPr>
        <p:spPr>
          <a:xfrm rot="0">
            <a:off x="551894" y="6855993"/>
            <a:ext cx="14315806" cy="318960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Canva Sans"/>
              </a:rPr>
              <a:t>El árbol d</a:t>
            </a:r>
            <a:r>
              <a:rPr lang="en-US" sz="2299">
                <a:solidFill>
                  <a:srgbClr val="000000"/>
                </a:solidFill>
                <a:latin typeface="Canva Sans"/>
              </a:rPr>
              <a:t>e decisión tiene una profundidad de 5 niveles y 10 nodos terminales.</a:t>
            </a:r>
          </a:p>
          <a:p>
            <a:pPr algn="ctr">
              <a:lnSpc>
                <a:spcPts val="3219"/>
              </a:lnSpc>
              <a:spcBef>
                <a:spcPct val="0"/>
              </a:spcBef>
            </a:pPr>
            <a:r>
              <a:rPr lang="en-US" sz="2299">
                <a:solidFill>
                  <a:srgbClr val="000000"/>
                </a:solidFill>
                <a:latin typeface="Canva Sans"/>
              </a:rPr>
              <a:t>La visualización del árbol proporciona una comprensión intuitiva de cómo se toman las decisiones en función de las características y sus valores.</a:t>
            </a:r>
          </a:p>
          <a:p>
            <a:pPr algn="ctr">
              <a:lnSpc>
                <a:spcPts val="3219"/>
              </a:lnSpc>
              <a:spcBef>
                <a:spcPct val="0"/>
              </a:spcBef>
            </a:pPr>
            <a:r>
              <a:rPr lang="en-US" sz="2299">
                <a:solidFill>
                  <a:srgbClr val="000000"/>
                </a:solidFill>
                <a:latin typeface="Canva Sans"/>
              </a:rPr>
              <a:t>Este tipo de análisis permite identificar patrones y reglas que el modelo utiliza para clasificar las instancias en las clases específicas.</a:t>
            </a:r>
          </a:p>
          <a:p>
            <a:pPr algn="ctr">
              <a:lnSpc>
                <a:spcPts val="3219"/>
              </a:lnSpc>
              <a:spcBef>
                <a:spcPct val="0"/>
              </a:spcBef>
            </a:pPr>
            <a:r>
              <a:rPr lang="en-US" sz="2299">
                <a:solidFill>
                  <a:srgbClr val="000000"/>
                </a:solidFill>
                <a:latin typeface="Canva Sans"/>
              </a:rPr>
              <a:t>La profundidad y la complejidad del árbol pueden tener implicaciones en la capacidad de generalización del modelo y su interpretabilidad.</a:t>
            </a:r>
          </a:p>
          <a:p>
            <a:pPr algn="ctr">
              <a:lnSpc>
                <a:spcPts val="321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81038" y="360998"/>
            <a:ext cx="10082472" cy="1325880"/>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Modelo 1: Decision Tree Classifier</a:t>
            </a:r>
          </a:p>
          <a:p>
            <a:pPr>
              <a:lnSpc>
                <a:spcPts val="5084"/>
              </a:lnSpc>
            </a:pPr>
          </a:p>
        </p:txBody>
      </p:sp>
      <p:sp>
        <p:nvSpPr>
          <p:cNvPr name="TextBox 21" id="21"/>
          <p:cNvSpPr txBox="true"/>
          <p:nvPr/>
        </p:nvSpPr>
        <p:spPr>
          <a:xfrm rot="0">
            <a:off x="551894" y="1392480"/>
            <a:ext cx="12953609" cy="8848503"/>
          </a:xfrm>
          <a:prstGeom prst="rect">
            <a:avLst/>
          </a:prstGeom>
        </p:spPr>
        <p:txBody>
          <a:bodyPr anchor="t" rtlCol="false" tIns="0" lIns="0" bIns="0" rIns="0">
            <a:spAutoFit/>
          </a:bodyPr>
          <a:lstStyle/>
          <a:p>
            <a:pPr>
              <a:lnSpc>
                <a:spcPts val="3687"/>
              </a:lnSpc>
              <a:spcBef>
                <a:spcPct val="0"/>
              </a:spcBef>
            </a:pPr>
            <a:r>
              <a:rPr lang="en-US" sz="2633">
                <a:solidFill>
                  <a:srgbClr val="000000"/>
                </a:solidFill>
                <a:latin typeface="Canva Sans"/>
              </a:rPr>
              <a:t>Mod</a:t>
            </a:r>
            <a:r>
              <a:rPr lang="en-US" sz="2633">
                <a:solidFill>
                  <a:srgbClr val="000000"/>
                </a:solidFill>
                <a:latin typeface="Canva Sans"/>
              </a:rPr>
              <a:t>elo 1.1: Decision Tree Classifier con datos originales sin balancear</a:t>
            </a:r>
          </a:p>
          <a:p>
            <a:pPr>
              <a:lnSpc>
                <a:spcPts val="3687"/>
              </a:lnSpc>
              <a:spcBef>
                <a:spcPct val="0"/>
              </a:spcBef>
            </a:pPr>
            <a:r>
              <a:rPr lang="en-US" sz="2633">
                <a:solidFill>
                  <a:srgbClr val="000000"/>
                </a:solidFill>
                <a:latin typeface="Canva Sans"/>
              </a:rPr>
              <a:t>Desempeño:</a:t>
            </a:r>
          </a:p>
          <a:p>
            <a:pPr marL="568621" indent="-284310" lvl="1">
              <a:lnSpc>
                <a:spcPts val="3687"/>
              </a:lnSpc>
              <a:spcBef>
                <a:spcPct val="0"/>
              </a:spcBef>
              <a:buFont typeface="Arial"/>
              <a:buChar char="•"/>
            </a:pPr>
            <a:r>
              <a:rPr lang="en-US" sz="2633">
                <a:solidFill>
                  <a:srgbClr val="000000"/>
                </a:solidFill>
                <a:latin typeface="Canva Sans"/>
              </a:rPr>
              <a:t>Train Original - Accuracy : 0.9031</a:t>
            </a:r>
          </a:p>
          <a:p>
            <a:pPr marL="568621" indent="-284310" lvl="1">
              <a:lnSpc>
                <a:spcPts val="3687"/>
              </a:lnSpc>
              <a:spcBef>
                <a:spcPct val="0"/>
              </a:spcBef>
              <a:buFont typeface="Arial"/>
              <a:buChar char="•"/>
            </a:pPr>
            <a:r>
              <a:rPr lang="en-US" sz="2633">
                <a:solidFill>
                  <a:srgbClr val="000000"/>
                </a:solidFill>
                <a:latin typeface="Canva Sans"/>
              </a:rPr>
              <a:t>Test Original - Accuracy : 0.9000</a:t>
            </a:r>
          </a:p>
          <a:p>
            <a:pPr>
              <a:lnSpc>
                <a:spcPts val="3687"/>
              </a:lnSpc>
              <a:spcBef>
                <a:spcPct val="0"/>
              </a:spcBef>
            </a:pPr>
            <a:r>
              <a:rPr lang="en-US" sz="2633">
                <a:solidFill>
                  <a:srgbClr val="000000"/>
                </a:solidFill>
                <a:latin typeface="Canva Sans"/>
              </a:rPr>
              <a:t>El modelo muestra un buen desempeño en los datos originales sin balancear.</a:t>
            </a:r>
          </a:p>
          <a:p>
            <a:pPr>
              <a:lnSpc>
                <a:spcPts val="3687"/>
              </a:lnSpc>
              <a:spcBef>
                <a:spcPct val="0"/>
              </a:spcBef>
            </a:pPr>
            <a:r>
              <a:rPr lang="en-US" sz="2633">
                <a:solidFill>
                  <a:srgbClr val="000000"/>
                </a:solidFill>
                <a:latin typeface="Canva Sans"/>
              </a:rPr>
              <a:t>La precisión y la cobertura (recall) son notables en las métricas de evaluación.</a:t>
            </a:r>
          </a:p>
          <a:p>
            <a:pPr>
              <a:lnSpc>
                <a:spcPts val="3687"/>
              </a:lnSpc>
              <a:spcBef>
                <a:spcPct val="0"/>
              </a:spcBef>
            </a:pPr>
          </a:p>
          <a:p>
            <a:pPr>
              <a:lnSpc>
                <a:spcPts val="3687"/>
              </a:lnSpc>
              <a:spcBef>
                <a:spcPct val="0"/>
              </a:spcBef>
            </a:pPr>
            <a:r>
              <a:rPr lang="en-US" sz="2633">
                <a:solidFill>
                  <a:srgbClr val="000000"/>
                </a:solidFill>
                <a:latin typeface="Canva Sans"/>
              </a:rPr>
              <a:t>Modelo 1.2: Decision Tree Classifier con datos originales con balanceo manual</a:t>
            </a:r>
          </a:p>
          <a:p>
            <a:pPr marL="568621" indent="-284310" lvl="1">
              <a:lnSpc>
                <a:spcPts val="3687"/>
              </a:lnSpc>
              <a:spcBef>
                <a:spcPct val="0"/>
              </a:spcBef>
              <a:buFont typeface="Arial"/>
              <a:buChar char="•"/>
            </a:pPr>
            <a:r>
              <a:rPr lang="en-US" sz="2633">
                <a:solidFill>
                  <a:srgbClr val="000000"/>
                </a:solidFill>
                <a:latin typeface="Canva Sans"/>
              </a:rPr>
              <a:t>Desempeño:</a:t>
            </a:r>
          </a:p>
          <a:p>
            <a:pPr marL="1137241" indent="-379080" lvl="2">
              <a:lnSpc>
                <a:spcPts val="3687"/>
              </a:lnSpc>
              <a:spcBef>
                <a:spcPct val="0"/>
              </a:spcBef>
              <a:buFont typeface="Arial"/>
              <a:buChar char="⚬"/>
            </a:pPr>
            <a:r>
              <a:rPr lang="en-US" sz="2633">
                <a:solidFill>
                  <a:srgbClr val="000000"/>
                </a:solidFill>
                <a:latin typeface="Canva Sans"/>
              </a:rPr>
              <a:t>Train - Accuracy : 0.8503</a:t>
            </a:r>
          </a:p>
          <a:p>
            <a:pPr marL="1137241" indent="-379080" lvl="2">
              <a:lnSpc>
                <a:spcPts val="3687"/>
              </a:lnSpc>
              <a:spcBef>
                <a:spcPct val="0"/>
              </a:spcBef>
              <a:buFont typeface="Arial"/>
              <a:buChar char="⚬"/>
            </a:pPr>
            <a:r>
              <a:rPr lang="en-US" sz="2633">
                <a:solidFill>
                  <a:srgbClr val="000000"/>
                </a:solidFill>
                <a:latin typeface="Canva Sans"/>
              </a:rPr>
              <a:t>Test - Accuracy : 0.8570</a:t>
            </a:r>
          </a:p>
          <a:p>
            <a:pPr marL="568621" indent="-284310" lvl="1">
              <a:lnSpc>
                <a:spcPts val="3687"/>
              </a:lnSpc>
              <a:spcBef>
                <a:spcPct val="0"/>
              </a:spcBef>
              <a:buFont typeface="Arial"/>
              <a:buChar char="•"/>
            </a:pPr>
            <a:r>
              <a:rPr lang="en-US" sz="2633">
                <a:solidFill>
                  <a:srgbClr val="000000"/>
                </a:solidFill>
                <a:latin typeface="Canva Sans"/>
              </a:rPr>
              <a:t>Conclusiones:</a:t>
            </a:r>
          </a:p>
          <a:p>
            <a:pPr marL="1137241" indent="-379080" lvl="2">
              <a:lnSpc>
                <a:spcPts val="3687"/>
              </a:lnSpc>
              <a:spcBef>
                <a:spcPct val="0"/>
              </a:spcBef>
              <a:buFont typeface="Arial"/>
              <a:buChar char="⚬"/>
            </a:pPr>
            <a:r>
              <a:rPr lang="en-US" sz="2633">
                <a:solidFill>
                  <a:srgbClr val="000000"/>
                </a:solidFill>
                <a:latin typeface="Canva Sans"/>
              </a:rPr>
              <a:t>El balanceo manual de clases ha mejorado el desempeño del modelo en términos de precisión y cobertura.</a:t>
            </a:r>
          </a:p>
          <a:p>
            <a:pPr marL="1137241" indent="-379080" lvl="2">
              <a:lnSpc>
                <a:spcPts val="3687"/>
              </a:lnSpc>
              <a:spcBef>
                <a:spcPct val="0"/>
              </a:spcBef>
              <a:buFont typeface="Arial"/>
              <a:buChar char="⚬"/>
            </a:pPr>
            <a:r>
              <a:rPr lang="en-US" sz="2633">
                <a:solidFill>
                  <a:srgbClr val="000000"/>
                </a:solidFill>
                <a:latin typeface="Canva Sans"/>
              </a:rPr>
              <a:t>Sin embargo, la precisión aún muestra una brecha significativa entre las clases.</a:t>
            </a:r>
          </a:p>
          <a:p>
            <a:pPr>
              <a:lnSpc>
                <a:spcPts val="3687"/>
              </a:lnSpc>
              <a:spcBef>
                <a:spcPct val="0"/>
              </a:spcBef>
            </a:pPr>
          </a:p>
          <a:p>
            <a:pPr algn="ctr">
              <a:lnSpc>
                <a:spcPts val="3687"/>
              </a:lnSpc>
              <a:spcBef>
                <a:spcPct val="0"/>
              </a:spcBef>
            </a:pPr>
          </a:p>
          <a:p>
            <a:pPr algn="ctr">
              <a:lnSpc>
                <a:spcPts val="3687"/>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81038" y="360998"/>
            <a:ext cx="10082472" cy="1325880"/>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Modelo 1: Decision Tree Classifier</a:t>
            </a:r>
          </a:p>
          <a:p>
            <a:pPr>
              <a:lnSpc>
                <a:spcPts val="5084"/>
              </a:lnSpc>
            </a:pPr>
          </a:p>
        </p:txBody>
      </p:sp>
      <p:sp>
        <p:nvSpPr>
          <p:cNvPr name="TextBox 21" id="21"/>
          <p:cNvSpPr txBox="true"/>
          <p:nvPr/>
        </p:nvSpPr>
        <p:spPr>
          <a:xfrm rot="0">
            <a:off x="551894" y="1392480"/>
            <a:ext cx="14896551" cy="8848503"/>
          </a:xfrm>
          <a:prstGeom prst="rect">
            <a:avLst/>
          </a:prstGeom>
        </p:spPr>
        <p:txBody>
          <a:bodyPr anchor="t" rtlCol="false" tIns="0" lIns="0" bIns="0" rIns="0">
            <a:spAutoFit/>
          </a:bodyPr>
          <a:lstStyle/>
          <a:p>
            <a:pPr>
              <a:lnSpc>
                <a:spcPts val="3687"/>
              </a:lnSpc>
              <a:spcBef>
                <a:spcPct val="0"/>
              </a:spcBef>
            </a:pPr>
            <a:r>
              <a:rPr lang="en-US" sz="2633">
                <a:solidFill>
                  <a:srgbClr val="000000"/>
                </a:solidFill>
                <a:latin typeface="Canva Sans"/>
              </a:rPr>
              <a:t>Mod</a:t>
            </a:r>
            <a:r>
              <a:rPr lang="en-US" sz="2633">
                <a:solidFill>
                  <a:srgbClr val="000000"/>
                </a:solidFill>
                <a:latin typeface="Canva Sans"/>
              </a:rPr>
              <a:t>elo 1.3: Decision Tree Classifier con datos originales con balanceo "class_weight"</a:t>
            </a:r>
          </a:p>
          <a:p>
            <a:pPr marL="568621" indent="-284310" lvl="1">
              <a:lnSpc>
                <a:spcPts val="3687"/>
              </a:lnSpc>
              <a:spcBef>
                <a:spcPct val="0"/>
              </a:spcBef>
              <a:buFont typeface="Arial"/>
              <a:buChar char="•"/>
            </a:pPr>
            <a:r>
              <a:rPr lang="en-US" sz="2633">
                <a:solidFill>
                  <a:srgbClr val="000000"/>
                </a:solidFill>
                <a:latin typeface="Canva Sans"/>
              </a:rPr>
              <a:t>Desempeño:</a:t>
            </a:r>
          </a:p>
          <a:p>
            <a:pPr marL="1137241" indent="-379080" lvl="2">
              <a:lnSpc>
                <a:spcPts val="3687"/>
              </a:lnSpc>
              <a:spcBef>
                <a:spcPct val="0"/>
              </a:spcBef>
              <a:buFont typeface="Arial"/>
              <a:buChar char="⚬"/>
            </a:pPr>
            <a:r>
              <a:rPr lang="en-US" sz="2633">
                <a:solidFill>
                  <a:srgbClr val="000000"/>
                </a:solidFill>
                <a:latin typeface="Canva Sans"/>
              </a:rPr>
              <a:t>Train - Accuracy : 0.8475</a:t>
            </a:r>
          </a:p>
          <a:p>
            <a:pPr marL="1137241" indent="-379080" lvl="2">
              <a:lnSpc>
                <a:spcPts val="3687"/>
              </a:lnSpc>
              <a:spcBef>
                <a:spcPct val="0"/>
              </a:spcBef>
              <a:buFont typeface="Arial"/>
              <a:buChar char="⚬"/>
            </a:pPr>
            <a:r>
              <a:rPr lang="en-US" sz="2633">
                <a:solidFill>
                  <a:srgbClr val="000000"/>
                </a:solidFill>
                <a:latin typeface="Canva Sans"/>
              </a:rPr>
              <a:t>Test - Accuracy : 0.8513</a:t>
            </a:r>
          </a:p>
          <a:p>
            <a:pPr marL="568621" indent="-284310" lvl="1">
              <a:lnSpc>
                <a:spcPts val="3687"/>
              </a:lnSpc>
              <a:spcBef>
                <a:spcPct val="0"/>
              </a:spcBef>
              <a:buFont typeface="Arial"/>
              <a:buChar char="•"/>
            </a:pPr>
            <a:r>
              <a:rPr lang="en-US" sz="2633">
                <a:solidFill>
                  <a:srgbClr val="000000"/>
                </a:solidFill>
                <a:latin typeface="Canva Sans"/>
              </a:rPr>
              <a:t>Conclusiones:</a:t>
            </a:r>
          </a:p>
          <a:p>
            <a:pPr marL="1137241" indent="-379080" lvl="2">
              <a:lnSpc>
                <a:spcPts val="3687"/>
              </a:lnSpc>
              <a:spcBef>
                <a:spcPct val="0"/>
              </a:spcBef>
              <a:buFont typeface="Arial"/>
              <a:buChar char="⚬"/>
            </a:pPr>
            <a:r>
              <a:rPr lang="en-US" sz="2633">
                <a:solidFill>
                  <a:srgbClr val="000000"/>
                </a:solidFill>
                <a:latin typeface="Canva Sans"/>
              </a:rPr>
              <a:t>El balanceo de clases utilizando el parámetro "class_weight" ha dado resultados similares al balanceo manual.</a:t>
            </a:r>
          </a:p>
          <a:p>
            <a:pPr marL="1137241" indent="-379080" lvl="2">
              <a:lnSpc>
                <a:spcPts val="3687"/>
              </a:lnSpc>
              <a:spcBef>
                <a:spcPct val="0"/>
              </a:spcBef>
              <a:buFont typeface="Arial"/>
              <a:buChar char="⚬"/>
            </a:pPr>
            <a:r>
              <a:rPr lang="en-US" sz="2633">
                <a:solidFill>
                  <a:srgbClr val="000000"/>
                </a:solidFill>
                <a:latin typeface="Canva Sans"/>
              </a:rPr>
              <a:t>Aunque l</a:t>
            </a:r>
            <a:r>
              <a:rPr lang="en-US" sz="2633">
                <a:solidFill>
                  <a:srgbClr val="000000"/>
                </a:solidFill>
                <a:latin typeface="Canva Sans"/>
              </a:rPr>
              <a:t>a precisión mejoró para la clase minoritaria, aún hay espacio para una mejora más significativa.</a:t>
            </a:r>
          </a:p>
          <a:p>
            <a:pPr>
              <a:lnSpc>
                <a:spcPts val="3687"/>
              </a:lnSpc>
              <a:spcBef>
                <a:spcPct val="0"/>
              </a:spcBef>
            </a:pPr>
            <a:r>
              <a:rPr lang="en-US" sz="2633">
                <a:solidFill>
                  <a:srgbClr val="000000"/>
                </a:solidFill>
                <a:latin typeface="Canva Sans"/>
              </a:rPr>
              <a:t>Modelo 1.4: Decision Tree Classifier con selección de variables Wrapper</a:t>
            </a:r>
          </a:p>
          <a:p>
            <a:pPr marL="568621" indent="-284310" lvl="1">
              <a:lnSpc>
                <a:spcPts val="3687"/>
              </a:lnSpc>
              <a:spcBef>
                <a:spcPct val="0"/>
              </a:spcBef>
              <a:buFont typeface="Arial"/>
              <a:buChar char="•"/>
            </a:pPr>
            <a:r>
              <a:rPr lang="en-US" sz="2633">
                <a:solidFill>
                  <a:srgbClr val="000000"/>
                </a:solidFill>
                <a:latin typeface="Canva Sans"/>
              </a:rPr>
              <a:t>Desempeño:</a:t>
            </a:r>
          </a:p>
          <a:p>
            <a:pPr marL="1137241" indent="-379080" lvl="2">
              <a:lnSpc>
                <a:spcPts val="3687"/>
              </a:lnSpc>
              <a:spcBef>
                <a:spcPct val="0"/>
              </a:spcBef>
              <a:buFont typeface="Arial"/>
              <a:buChar char="⚬"/>
            </a:pPr>
            <a:r>
              <a:rPr lang="en-US" sz="2633">
                <a:solidFill>
                  <a:srgbClr val="000000"/>
                </a:solidFill>
                <a:latin typeface="Canva Sans"/>
              </a:rPr>
              <a:t>Train - Accuracy : 0.8758</a:t>
            </a:r>
          </a:p>
          <a:p>
            <a:pPr marL="1137241" indent="-379080" lvl="2">
              <a:lnSpc>
                <a:spcPts val="3687"/>
              </a:lnSpc>
              <a:spcBef>
                <a:spcPct val="0"/>
              </a:spcBef>
              <a:buFont typeface="Arial"/>
              <a:buChar char="⚬"/>
            </a:pPr>
            <a:r>
              <a:rPr lang="en-US" sz="2633">
                <a:solidFill>
                  <a:srgbClr val="000000"/>
                </a:solidFill>
                <a:latin typeface="Canva Sans"/>
              </a:rPr>
              <a:t>Test - Accuracy : 0.8767</a:t>
            </a:r>
          </a:p>
          <a:p>
            <a:pPr marL="568621" indent="-284310" lvl="1">
              <a:lnSpc>
                <a:spcPts val="3687"/>
              </a:lnSpc>
              <a:spcBef>
                <a:spcPct val="0"/>
              </a:spcBef>
              <a:buFont typeface="Arial"/>
              <a:buChar char="•"/>
            </a:pPr>
            <a:r>
              <a:rPr lang="en-US" sz="2633">
                <a:solidFill>
                  <a:srgbClr val="000000"/>
                </a:solidFill>
                <a:latin typeface="Canva Sans"/>
              </a:rPr>
              <a:t>Conclusiones:</a:t>
            </a:r>
          </a:p>
          <a:p>
            <a:pPr marL="1137241" indent="-379080" lvl="2">
              <a:lnSpc>
                <a:spcPts val="3687"/>
              </a:lnSpc>
              <a:spcBef>
                <a:spcPct val="0"/>
              </a:spcBef>
              <a:buFont typeface="Arial"/>
              <a:buChar char="⚬"/>
            </a:pPr>
            <a:r>
              <a:rPr lang="en-US" sz="2633">
                <a:solidFill>
                  <a:srgbClr val="000000"/>
                </a:solidFill>
                <a:latin typeface="Canva Sans"/>
              </a:rPr>
              <a:t>La</a:t>
            </a:r>
            <a:r>
              <a:rPr lang="en-US" sz="2633">
                <a:solidFill>
                  <a:srgbClr val="000000"/>
                </a:solidFill>
                <a:latin typeface="Canva Sans"/>
              </a:rPr>
              <a:t> selección de variables mediante Wrapper ha mejorado ligeramente el desempeño del modelo en términos de precisión y cobertura.</a:t>
            </a:r>
          </a:p>
          <a:p>
            <a:pPr>
              <a:lnSpc>
                <a:spcPts val="3687"/>
              </a:lnSpc>
              <a:spcBef>
                <a:spcPct val="0"/>
              </a:spcBef>
            </a:pPr>
            <a:r>
              <a:rPr lang="en-US" sz="2633">
                <a:solidFill>
                  <a:srgbClr val="000000"/>
                </a:solidFill>
                <a:latin typeface="Canva Sans"/>
              </a:rPr>
              <a:t>La precis</a:t>
            </a:r>
            <a:r>
              <a:rPr lang="en-US" sz="2633">
                <a:solidFill>
                  <a:srgbClr val="000000"/>
                </a:solidFill>
                <a:latin typeface="Canva Sans"/>
              </a:rPr>
              <a:t>ión para la clase minoritaria muestra una mejora considerable en comparación con los modelos anteriores.</a:t>
            </a:r>
          </a:p>
          <a:p>
            <a:pPr algn="ctr">
              <a:lnSpc>
                <a:spcPts val="3687"/>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501880" y="1028700"/>
            <a:ext cx="8169750" cy="5596600"/>
          </a:xfrm>
          <a:custGeom>
            <a:avLst/>
            <a:gdLst/>
            <a:ahLst/>
            <a:cxnLst/>
            <a:rect r="r" b="b" t="t" l="l"/>
            <a:pathLst>
              <a:path h="5596600" w="8169750">
                <a:moveTo>
                  <a:pt x="0" y="0"/>
                </a:moveTo>
                <a:lnTo>
                  <a:pt x="8169750" y="0"/>
                </a:lnTo>
                <a:lnTo>
                  <a:pt x="8169750" y="5596600"/>
                </a:lnTo>
                <a:lnTo>
                  <a:pt x="0" y="5596600"/>
                </a:lnTo>
                <a:lnTo>
                  <a:pt x="0" y="0"/>
                </a:lnTo>
                <a:close/>
              </a:path>
            </a:pathLst>
          </a:custGeom>
          <a:blipFill>
            <a:blip r:embed="rId2"/>
            <a:stretch>
              <a:fillRect l="0" t="0" r="0" b="0"/>
            </a:stretch>
          </a:blipFill>
        </p:spPr>
      </p:sp>
      <p:sp>
        <p:nvSpPr>
          <p:cNvPr name="TextBox 21" id="21"/>
          <p:cNvSpPr txBox="true"/>
          <p:nvPr/>
        </p:nvSpPr>
        <p:spPr>
          <a:xfrm rot="0">
            <a:off x="881038" y="360998"/>
            <a:ext cx="10082472" cy="196405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Modelo 2: Random Forest Classifier</a:t>
            </a:r>
          </a:p>
          <a:p>
            <a:pPr>
              <a:lnSpc>
                <a:spcPts val="5084"/>
              </a:lnSpc>
            </a:pPr>
          </a:p>
          <a:p>
            <a:pPr>
              <a:lnSpc>
                <a:spcPts val="5084"/>
              </a:lnSpc>
            </a:pPr>
          </a:p>
        </p:txBody>
      </p:sp>
      <p:sp>
        <p:nvSpPr>
          <p:cNvPr name="TextBox 22" id="22"/>
          <p:cNvSpPr txBox="true"/>
          <p:nvPr/>
        </p:nvSpPr>
        <p:spPr>
          <a:xfrm rot="0">
            <a:off x="1028700" y="6850189"/>
            <a:ext cx="13527499" cy="284607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Canva Sans"/>
              </a:rPr>
              <a:t>el modelo Random Forest Classifier entrenado con datos balanceados presenta un buen desempeño en términos de precisión y recall tanto en el conjunto de entrenamiento como en el de pruebas. Aunque la precisión es alta para la clase mayoritaria, el modelo también logra un recall significativo para la clase minoritaria, lo que indica una capacidad razonable para identificar correctamente los casos positivos de esa clase.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3179536" y="1305863"/>
            <a:ext cx="7203729" cy="5601476"/>
          </a:xfrm>
          <a:custGeom>
            <a:avLst/>
            <a:gdLst/>
            <a:ahLst/>
            <a:cxnLst/>
            <a:rect r="r" b="b" t="t" l="l"/>
            <a:pathLst>
              <a:path h="5601476" w="7203729">
                <a:moveTo>
                  <a:pt x="0" y="0"/>
                </a:moveTo>
                <a:lnTo>
                  <a:pt x="7203729" y="0"/>
                </a:lnTo>
                <a:lnTo>
                  <a:pt x="7203729" y="5601476"/>
                </a:lnTo>
                <a:lnTo>
                  <a:pt x="0" y="5601476"/>
                </a:lnTo>
                <a:lnTo>
                  <a:pt x="0" y="0"/>
                </a:lnTo>
                <a:close/>
              </a:path>
            </a:pathLst>
          </a:custGeom>
          <a:blipFill>
            <a:blip r:embed="rId2"/>
            <a:stretch>
              <a:fillRect l="0" t="0" r="0" b="0"/>
            </a:stretch>
          </a:blipFill>
        </p:spPr>
      </p:sp>
      <p:sp>
        <p:nvSpPr>
          <p:cNvPr name="TextBox 21" id="21"/>
          <p:cNvSpPr txBox="true"/>
          <p:nvPr/>
        </p:nvSpPr>
        <p:spPr>
          <a:xfrm rot="0">
            <a:off x="881038" y="360998"/>
            <a:ext cx="12125137" cy="2602230"/>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Modelo 3: Tunning de Hiperparámetros</a:t>
            </a:r>
          </a:p>
          <a:p>
            <a:pPr>
              <a:lnSpc>
                <a:spcPts val="5084"/>
              </a:lnSpc>
            </a:pPr>
          </a:p>
          <a:p>
            <a:pPr>
              <a:lnSpc>
                <a:spcPts val="5084"/>
              </a:lnSpc>
            </a:pPr>
          </a:p>
          <a:p>
            <a:pPr>
              <a:lnSpc>
                <a:spcPts val="5084"/>
              </a:lnSpc>
            </a:pPr>
          </a:p>
        </p:txBody>
      </p:sp>
      <p:sp>
        <p:nvSpPr>
          <p:cNvPr name="TextBox 22" id="22"/>
          <p:cNvSpPr txBox="true"/>
          <p:nvPr/>
        </p:nvSpPr>
        <p:spPr>
          <a:xfrm rot="0">
            <a:off x="536492" y="6850189"/>
            <a:ext cx="15127176" cy="3798571"/>
          </a:xfrm>
          <a:prstGeom prst="rect">
            <a:avLst/>
          </a:prstGeom>
        </p:spPr>
        <p:txBody>
          <a:bodyPr anchor="t" rtlCol="false" tIns="0" lIns="0" bIns="0" rIns="0">
            <a:spAutoFit/>
          </a:bodyPr>
          <a:lstStyle/>
          <a:p>
            <a:pPr algn="ctr">
              <a:lnSpc>
                <a:spcPts val="3779"/>
              </a:lnSpc>
            </a:pPr>
            <a:r>
              <a:rPr lang="en-US" sz="2699">
                <a:solidFill>
                  <a:srgbClr val="000000"/>
                </a:solidFill>
                <a:latin typeface="Canva Sans"/>
              </a:rPr>
              <a:t>el proceso de ajuste de hiperparámetros utilizando RandomizedSearchCV ha mejorado el desempeño del modelo RandomForestClassifier en términos de precisión, recall y f1-score tanto en el conjunto de entrenamiento como en el de pruebas. El mejor modelo obtenido después de la búsqueda aleatoria muestra una mejora significativa en la capacidad de generalización y en la identificación de casos positivos de la clase minoritaria, lo que demuestra la eficacia de la optimización de hiperparámetros en la mejora del rendimiento del modelo.</a:t>
            </a:r>
          </a:p>
          <a:p>
            <a:pPr algn="ctr">
              <a:lnSpc>
                <a:spcPts val="377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996038" y="1028700"/>
            <a:ext cx="7226178" cy="5564685"/>
          </a:xfrm>
          <a:custGeom>
            <a:avLst/>
            <a:gdLst/>
            <a:ahLst/>
            <a:cxnLst/>
            <a:rect r="r" b="b" t="t" l="l"/>
            <a:pathLst>
              <a:path h="5564685" w="7226178">
                <a:moveTo>
                  <a:pt x="0" y="0"/>
                </a:moveTo>
                <a:lnTo>
                  <a:pt x="7226178" y="0"/>
                </a:lnTo>
                <a:lnTo>
                  <a:pt x="7226178" y="5564685"/>
                </a:lnTo>
                <a:lnTo>
                  <a:pt x="0" y="5564685"/>
                </a:lnTo>
                <a:lnTo>
                  <a:pt x="0" y="0"/>
                </a:lnTo>
                <a:close/>
              </a:path>
            </a:pathLst>
          </a:custGeom>
          <a:blipFill>
            <a:blip r:embed="rId2"/>
            <a:stretch>
              <a:fillRect l="0" t="0" r="0" b="0"/>
            </a:stretch>
          </a:blipFill>
        </p:spPr>
      </p:sp>
      <p:sp>
        <p:nvSpPr>
          <p:cNvPr name="TextBox 21" id="21"/>
          <p:cNvSpPr txBox="true"/>
          <p:nvPr/>
        </p:nvSpPr>
        <p:spPr>
          <a:xfrm rot="0">
            <a:off x="881038" y="360998"/>
            <a:ext cx="12125137" cy="324040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Modelo 4: Gradient Boosting Classifier</a:t>
            </a:r>
          </a:p>
          <a:p>
            <a:pPr>
              <a:lnSpc>
                <a:spcPts val="5084"/>
              </a:lnSpc>
            </a:pPr>
          </a:p>
          <a:p>
            <a:pPr>
              <a:lnSpc>
                <a:spcPts val="5084"/>
              </a:lnSpc>
            </a:pPr>
          </a:p>
          <a:p>
            <a:pPr>
              <a:lnSpc>
                <a:spcPts val="5084"/>
              </a:lnSpc>
            </a:pPr>
          </a:p>
          <a:p>
            <a:pPr>
              <a:lnSpc>
                <a:spcPts val="5084"/>
              </a:lnSpc>
            </a:pPr>
          </a:p>
        </p:txBody>
      </p:sp>
      <p:sp>
        <p:nvSpPr>
          <p:cNvPr name="TextBox 22" id="22"/>
          <p:cNvSpPr txBox="true"/>
          <p:nvPr/>
        </p:nvSpPr>
        <p:spPr>
          <a:xfrm rot="0">
            <a:off x="536492" y="6850189"/>
            <a:ext cx="15127176" cy="2369821"/>
          </a:xfrm>
          <a:prstGeom prst="rect">
            <a:avLst/>
          </a:prstGeom>
        </p:spPr>
        <p:txBody>
          <a:bodyPr anchor="t" rtlCol="false" tIns="0" lIns="0" bIns="0" rIns="0">
            <a:spAutoFit/>
          </a:bodyPr>
          <a:lstStyle/>
          <a:p>
            <a:pPr algn="ctr">
              <a:lnSpc>
                <a:spcPts val="3779"/>
              </a:lnSpc>
            </a:pPr>
            <a:r>
              <a:rPr lang="en-US" sz="2699">
                <a:solidFill>
                  <a:srgbClr val="000000"/>
                </a:solidFill>
                <a:latin typeface="Canva Sans"/>
              </a:rPr>
              <a:t>el modelo Gradient Boosting Classifier ha demostrado un buen desempeño tanto en el conjunto de entrenamiento como en el de pruebas, con métricas sólidas de precisión, recall y f1-score. Esto indica que el modelo es capaz de predecir con precisión tanto los casos positivos como los negativos, lo que sugiere su eficacia en la clasificación de los datos.</a:t>
            </a:r>
          </a:p>
          <a:p>
            <a:pPr algn="ctr">
              <a:lnSpc>
                <a:spcPts val="377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249626" y="1028700"/>
            <a:ext cx="7216547" cy="5601476"/>
          </a:xfrm>
          <a:custGeom>
            <a:avLst/>
            <a:gdLst/>
            <a:ahLst/>
            <a:cxnLst/>
            <a:rect r="r" b="b" t="t" l="l"/>
            <a:pathLst>
              <a:path h="5601476" w="7216547">
                <a:moveTo>
                  <a:pt x="0" y="0"/>
                </a:moveTo>
                <a:lnTo>
                  <a:pt x="7216547" y="0"/>
                </a:lnTo>
                <a:lnTo>
                  <a:pt x="7216547" y="5601476"/>
                </a:lnTo>
                <a:lnTo>
                  <a:pt x="0" y="5601476"/>
                </a:lnTo>
                <a:lnTo>
                  <a:pt x="0" y="0"/>
                </a:lnTo>
                <a:close/>
              </a:path>
            </a:pathLst>
          </a:custGeom>
          <a:blipFill>
            <a:blip r:embed="rId2"/>
            <a:stretch>
              <a:fillRect l="0" t="0" r="0" b="0"/>
            </a:stretch>
          </a:blipFill>
        </p:spPr>
      </p:sp>
      <p:sp>
        <p:nvSpPr>
          <p:cNvPr name="TextBox 21" id="21"/>
          <p:cNvSpPr txBox="true"/>
          <p:nvPr/>
        </p:nvSpPr>
        <p:spPr>
          <a:xfrm rot="0">
            <a:off x="265777" y="262556"/>
            <a:ext cx="18400792" cy="3878580"/>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Modelo 5: Gradient Boosting Classifier Tunning hiperparametros</a:t>
            </a:r>
          </a:p>
          <a:p>
            <a:pPr>
              <a:lnSpc>
                <a:spcPts val="5084"/>
              </a:lnSpc>
            </a:pPr>
          </a:p>
          <a:p>
            <a:pPr>
              <a:lnSpc>
                <a:spcPts val="5084"/>
              </a:lnSpc>
            </a:pPr>
          </a:p>
          <a:p>
            <a:pPr>
              <a:lnSpc>
                <a:spcPts val="5084"/>
              </a:lnSpc>
            </a:pPr>
          </a:p>
          <a:p>
            <a:pPr>
              <a:lnSpc>
                <a:spcPts val="5084"/>
              </a:lnSpc>
            </a:pPr>
          </a:p>
          <a:p>
            <a:pPr>
              <a:lnSpc>
                <a:spcPts val="5084"/>
              </a:lnSpc>
            </a:pPr>
          </a:p>
        </p:txBody>
      </p:sp>
      <p:sp>
        <p:nvSpPr>
          <p:cNvPr name="TextBox 22" id="22"/>
          <p:cNvSpPr txBox="true"/>
          <p:nvPr/>
        </p:nvSpPr>
        <p:spPr>
          <a:xfrm rot="0">
            <a:off x="536492" y="6850189"/>
            <a:ext cx="14019708" cy="3798571"/>
          </a:xfrm>
          <a:prstGeom prst="rect">
            <a:avLst/>
          </a:prstGeom>
        </p:spPr>
        <p:txBody>
          <a:bodyPr anchor="t" rtlCol="false" tIns="0" lIns="0" bIns="0" rIns="0">
            <a:spAutoFit/>
          </a:bodyPr>
          <a:lstStyle/>
          <a:p>
            <a:pPr algn="ctr">
              <a:lnSpc>
                <a:spcPts val="3779"/>
              </a:lnSpc>
            </a:pPr>
            <a:r>
              <a:rPr lang="en-US" sz="2699">
                <a:solidFill>
                  <a:srgbClr val="000000"/>
                </a:solidFill>
                <a:latin typeface="Canva Sans"/>
              </a:rPr>
              <a:t>el modelo Gradient Boosting Classifier con tuning de hiperparámetros ha logrado mejorar significativamente su desempeño en comparación con el modelo base. Con la optimización de los hiperparámetros, se ha obtenido un aumento en las métricas de precisión, recall y f1-score tanto en el conjunto de entrenamiento como en el de pruebas. Esto indica que el modelo ajustado es más efectivo en la clasificación de los datos y presenta una mayor capacidad para generalizar a nuevas instancias.</a:t>
            </a:r>
          </a:p>
          <a:p>
            <a:pPr algn="ctr">
              <a:lnSpc>
                <a:spcPts val="3779"/>
              </a:lnSpc>
            </a:pPr>
          </a:p>
          <a:p>
            <a:pPr algn="ctr">
              <a:lnSpc>
                <a:spcPts val="377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564240" y="1028700"/>
            <a:ext cx="8385099" cy="5577005"/>
          </a:xfrm>
          <a:custGeom>
            <a:avLst/>
            <a:gdLst/>
            <a:ahLst/>
            <a:cxnLst/>
            <a:rect r="r" b="b" t="t" l="l"/>
            <a:pathLst>
              <a:path h="5577005" w="8385099">
                <a:moveTo>
                  <a:pt x="0" y="0"/>
                </a:moveTo>
                <a:lnTo>
                  <a:pt x="8385099" y="0"/>
                </a:lnTo>
                <a:lnTo>
                  <a:pt x="8385099" y="5577005"/>
                </a:lnTo>
                <a:lnTo>
                  <a:pt x="0" y="5577005"/>
                </a:lnTo>
                <a:lnTo>
                  <a:pt x="0" y="0"/>
                </a:lnTo>
                <a:close/>
              </a:path>
            </a:pathLst>
          </a:custGeom>
          <a:blipFill>
            <a:blip r:embed="rId2"/>
            <a:stretch>
              <a:fillRect l="0" t="0" r="0" b="0"/>
            </a:stretch>
          </a:blipFill>
        </p:spPr>
      </p:sp>
      <p:sp>
        <p:nvSpPr>
          <p:cNvPr name="TextBox 21" id="21"/>
          <p:cNvSpPr txBox="true"/>
          <p:nvPr/>
        </p:nvSpPr>
        <p:spPr>
          <a:xfrm rot="0">
            <a:off x="265777" y="262556"/>
            <a:ext cx="18400792" cy="451675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Modelo 6: XGB Classifier</a:t>
            </a:r>
          </a:p>
          <a:p>
            <a:pPr>
              <a:lnSpc>
                <a:spcPts val="5084"/>
              </a:lnSpc>
            </a:pPr>
          </a:p>
          <a:p>
            <a:pPr>
              <a:lnSpc>
                <a:spcPts val="5084"/>
              </a:lnSpc>
            </a:pPr>
          </a:p>
          <a:p>
            <a:pPr>
              <a:lnSpc>
                <a:spcPts val="5084"/>
              </a:lnSpc>
            </a:pPr>
          </a:p>
          <a:p>
            <a:pPr>
              <a:lnSpc>
                <a:spcPts val="5084"/>
              </a:lnSpc>
            </a:pPr>
          </a:p>
          <a:p>
            <a:pPr>
              <a:lnSpc>
                <a:spcPts val="5084"/>
              </a:lnSpc>
            </a:pPr>
          </a:p>
          <a:p>
            <a:pPr>
              <a:lnSpc>
                <a:spcPts val="5084"/>
              </a:lnSpc>
            </a:pPr>
          </a:p>
        </p:txBody>
      </p:sp>
      <p:sp>
        <p:nvSpPr>
          <p:cNvPr name="TextBox 22" id="22"/>
          <p:cNvSpPr txBox="true"/>
          <p:nvPr/>
        </p:nvSpPr>
        <p:spPr>
          <a:xfrm rot="0">
            <a:off x="536492" y="6850189"/>
            <a:ext cx="14019708" cy="3798571"/>
          </a:xfrm>
          <a:prstGeom prst="rect">
            <a:avLst/>
          </a:prstGeom>
        </p:spPr>
        <p:txBody>
          <a:bodyPr anchor="t" rtlCol="false" tIns="0" lIns="0" bIns="0" rIns="0">
            <a:spAutoFit/>
          </a:bodyPr>
          <a:lstStyle/>
          <a:p>
            <a:pPr algn="ctr">
              <a:lnSpc>
                <a:spcPts val="3779"/>
              </a:lnSpc>
            </a:pPr>
            <a:r>
              <a:rPr lang="en-US" sz="2699">
                <a:solidFill>
                  <a:srgbClr val="000000"/>
                </a:solidFill>
                <a:latin typeface="Canva Sans"/>
              </a:rPr>
              <a:t>el modelo XGB Classifier ha demostrado un buen desempeño en la clasificación de los datos, con una precisión y recall equilibrados tanto en el conjunto de entrenamiento como en el de pruebas. Si bien su f1-score podría mejorarse, su capacidad para identificar correctamente ambas clases es notable. Esto sugiere que el modelo tiene potencial para mejorar aún más con ajustes adicionales en los hiperparámetros o técnicas de optimización.</a:t>
            </a:r>
          </a:p>
          <a:p>
            <a:pPr algn="ctr">
              <a:lnSpc>
                <a:spcPts val="3779"/>
              </a:lnSpc>
            </a:pPr>
          </a:p>
          <a:p>
            <a:pPr algn="ctr">
              <a:lnSpc>
                <a:spcPts val="377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07206" y="1424388"/>
            <a:ext cx="12617345" cy="579310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Modelo 7: XGB Classifier Tunnig de hiperparametros</a:t>
            </a:r>
          </a:p>
          <a:p>
            <a:pPr>
              <a:lnSpc>
                <a:spcPts val="5084"/>
              </a:lnSpc>
            </a:pPr>
          </a:p>
          <a:p>
            <a:pPr>
              <a:lnSpc>
                <a:spcPts val="5084"/>
              </a:lnSpc>
            </a:pPr>
          </a:p>
          <a:p>
            <a:pPr>
              <a:lnSpc>
                <a:spcPts val="5084"/>
              </a:lnSpc>
            </a:pPr>
          </a:p>
          <a:p>
            <a:pPr>
              <a:lnSpc>
                <a:spcPts val="5084"/>
              </a:lnSpc>
            </a:pPr>
          </a:p>
          <a:p>
            <a:pPr>
              <a:lnSpc>
                <a:spcPts val="5084"/>
              </a:lnSpc>
            </a:pPr>
          </a:p>
          <a:p>
            <a:pPr>
              <a:lnSpc>
                <a:spcPts val="5084"/>
              </a:lnSpc>
            </a:pPr>
          </a:p>
          <a:p>
            <a:pPr>
              <a:lnSpc>
                <a:spcPts val="5084"/>
              </a:lnSpc>
            </a:pPr>
          </a:p>
        </p:txBody>
      </p:sp>
      <p:sp>
        <p:nvSpPr>
          <p:cNvPr name="TextBox 21" id="21"/>
          <p:cNvSpPr txBox="true"/>
          <p:nvPr/>
        </p:nvSpPr>
        <p:spPr>
          <a:xfrm rot="0">
            <a:off x="2160779" y="3944496"/>
            <a:ext cx="10623470" cy="4751071"/>
          </a:xfrm>
          <a:prstGeom prst="rect">
            <a:avLst/>
          </a:prstGeom>
        </p:spPr>
        <p:txBody>
          <a:bodyPr anchor="t" rtlCol="false" tIns="0" lIns="0" bIns="0" rIns="0">
            <a:spAutoFit/>
          </a:bodyPr>
          <a:lstStyle/>
          <a:p>
            <a:pPr algn="ctr">
              <a:lnSpc>
                <a:spcPts val="3779"/>
              </a:lnSpc>
            </a:pPr>
            <a:r>
              <a:rPr lang="en-US" sz="2699">
                <a:solidFill>
                  <a:srgbClr val="000000"/>
                </a:solidFill>
                <a:latin typeface="Canva Sans"/>
              </a:rPr>
              <a:t>el modelo XGB Classifier con ajuste de hiperparámetros ha logrado un rendimiento sobresaliente en la clasificación de los datos, con una precisión y recall notables tanto en el conjunto de entrenamiento como en el de pruebas. Destaca especialmente su capacidad para identificar correctamente la clase positiva (1), con un recall del 100% en el conjunto de pruebas. Esto sugiere que el modelo optimizado es altamente efectivo para detectar casos positivos en la predicción.</a:t>
            </a:r>
          </a:p>
          <a:p>
            <a:pPr algn="ctr">
              <a:lnSpc>
                <a:spcPts val="3779"/>
              </a:lnSpc>
            </a:pPr>
          </a:p>
          <a:p>
            <a:pPr algn="ctr">
              <a:lnSpc>
                <a:spcPts val="377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906" y="-114491"/>
            <a:ext cx="6696360" cy="10515983"/>
            <a:chOff x="0" y="0"/>
            <a:chExt cx="21004886" cy="32986129"/>
          </a:xfrm>
        </p:grpSpPr>
        <p:sp>
          <p:nvSpPr>
            <p:cNvPr name="Freeform 3" id="3"/>
            <p:cNvSpPr/>
            <p:nvPr/>
          </p:nvSpPr>
          <p:spPr>
            <a:xfrm flipH="false" flipV="false" rot="0">
              <a:off x="0" y="0"/>
              <a:ext cx="21004912" cy="32986092"/>
            </a:xfrm>
            <a:custGeom>
              <a:avLst/>
              <a:gdLst/>
              <a:ahLst/>
              <a:cxnLst/>
              <a:rect r="r" b="b" t="t" l="l"/>
              <a:pathLst>
                <a:path h="32986092" w="21004912">
                  <a:moveTo>
                    <a:pt x="0" y="0"/>
                  </a:moveTo>
                  <a:lnTo>
                    <a:pt x="0" y="32986092"/>
                  </a:lnTo>
                  <a:lnTo>
                    <a:pt x="7515860" y="32986092"/>
                  </a:lnTo>
                  <a:lnTo>
                    <a:pt x="21004912" y="9356090"/>
                  </a:lnTo>
                  <a:lnTo>
                    <a:pt x="17844897" y="0"/>
                  </a:lnTo>
                  <a:close/>
                </a:path>
              </a:pathLst>
            </a:custGeom>
            <a:blipFill>
              <a:blip r:embed="rId2"/>
              <a:stretch>
                <a:fillRect l="-81035" t="0" r="-54451" b="0"/>
              </a:stretch>
            </a:blipFill>
          </p:spPr>
        </p:sp>
      </p:grpSp>
      <p:grpSp>
        <p:nvGrpSpPr>
          <p:cNvPr name="Group 4" id="4"/>
          <p:cNvGrpSpPr/>
          <p:nvPr/>
        </p:nvGrpSpPr>
        <p:grpSpPr>
          <a:xfrm rot="0">
            <a:off x="3657428" y="8613038"/>
            <a:ext cx="3389448" cy="2965767"/>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7174198">
            <a:off x="6371879" y="6497123"/>
            <a:ext cx="1468479" cy="613615"/>
            <a:chOff x="0" y="0"/>
            <a:chExt cx="812800" cy="339635"/>
          </a:xfrm>
        </p:grpSpPr>
        <p:sp>
          <p:nvSpPr>
            <p:cNvPr name="Freeform 8" id="8"/>
            <p:cNvSpPr/>
            <p:nvPr/>
          </p:nvSpPr>
          <p:spPr>
            <a:xfrm flipH="false" flipV="false" rot="0">
              <a:off x="0" y="0"/>
              <a:ext cx="812800" cy="339635"/>
            </a:xfrm>
            <a:custGeom>
              <a:avLst/>
              <a:gdLst/>
              <a:ahLst/>
              <a:cxnLst/>
              <a:rect r="r" b="b" t="t" l="l"/>
              <a:pathLst>
                <a:path h="339635" w="812800">
                  <a:moveTo>
                    <a:pt x="203200" y="0"/>
                  </a:moveTo>
                  <a:lnTo>
                    <a:pt x="812800" y="0"/>
                  </a:lnTo>
                  <a:lnTo>
                    <a:pt x="609600" y="339635"/>
                  </a:lnTo>
                  <a:lnTo>
                    <a:pt x="0" y="339635"/>
                  </a:lnTo>
                  <a:lnTo>
                    <a:pt x="203200" y="0"/>
                  </a:lnTo>
                  <a:close/>
                </a:path>
              </a:pathLst>
            </a:custGeom>
            <a:solidFill>
              <a:srgbClr val="0088B6"/>
            </a:solidFill>
          </p:spPr>
        </p:sp>
        <p:sp>
          <p:nvSpPr>
            <p:cNvPr name="TextBox 9" id="9"/>
            <p:cNvSpPr txBox="true"/>
            <p:nvPr/>
          </p:nvSpPr>
          <p:spPr>
            <a:xfrm>
              <a:off x="101600" y="-38100"/>
              <a:ext cx="609600" cy="37773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7174198">
            <a:off x="5672532" y="7711981"/>
            <a:ext cx="1468479" cy="613615"/>
            <a:chOff x="0" y="0"/>
            <a:chExt cx="812800" cy="339635"/>
          </a:xfrm>
        </p:grpSpPr>
        <p:sp>
          <p:nvSpPr>
            <p:cNvPr name="Freeform 11" id="11"/>
            <p:cNvSpPr/>
            <p:nvPr/>
          </p:nvSpPr>
          <p:spPr>
            <a:xfrm flipH="false" flipV="false" rot="0">
              <a:off x="0" y="0"/>
              <a:ext cx="812800" cy="339635"/>
            </a:xfrm>
            <a:custGeom>
              <a:avLst/>
              <a:gdLst/>
              <a:ahLst/>
              <a:cxnLst/>
              <a:rect r="r" b="b" t="t" l="l"/>
              <a:pathLst>
                <a:path h="339635" w="812800">
                  <a:moveTo>
                    <a:pt x="203200" y="0"/>
                  </a:moveTo>
                  <a:lnTo>
                    <a:pt x="812800" y="0"/>
                  </a:lnTo>
                  <a:lnTo>
                    <a:pt x="609600" y="339635"/>
                  </a:lnTo>
                  <a:lnTo>
                    <a:pt x="0" y="339635"/>
                  </a:lnTo>
                  <a:lnTo>
                    <a:pt x="203200" y="0"/>
                  </a:lnTo>
                  <a:close/>
                </a:path>
              </a:pathLst>
            </a:custGeom>
            <a:solidFill>
              <a:srgbClr val="2B4865"/>
            </a:solidFill>
          </p:spPr>
        </p:sp>
        <p:sp>
          <p:nvSpPr>
            <p:cNvPr name="TextBox 12" id="12"/>
            <p:cNvSpPr txBox="true"/>
            <p:nvPr/>
          </p:nvSpPr>
          <p:spPr>
            <a:xfrm>
              <a:off x="101600" y="-38100"/>
              <a:ext cx="609600" cy="37773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7182689">
            <a:off x="217831" y="7687896"/>
            <a:ext cx="9765479" cy="915222"/>
            <a:chOff x="0" y="0"/>
            <a:chExt cx="2357911" cy="220984"/>
          </a:xfrm>
        </p:grpSpPr>
        <p:sp>
          <p:nvSpPr>
            <p:cNvPr name="Freeform 14" id="14"/>
            <p:cNvSpPr/>
            <p:nvPr/>
          </p:nvSpPr>
          <p:spPr>
            <a:xfrm flipH="false" flipV="false" rot="0">
              <a:off x="0" y="0"/>
              <a:ext cx="2357911" cy="220984"/>
            </a:xfrm>
            <a:custGeom>
              <a:avLst/>
              <a:gdLst/>
              <a:ahLst/>
              <a:cxnLst/>
              <a:rect r="r" b="b" t="t" l="l"/>
              <a:pathLst>
                <a:path h="220984" w="2357911">
                  <a:moveTo>
                    <a:pt x="203200" y="0"/>
                  </a:moveTo>
                  <a:lnTo>
                    <a:pt x="2357911" y="0"/>
                  </a:lnTo>
                  <a:lnTo>
                    <a:pt x="2154711" y="220984"/>
                  </a:lnTo>
                  <a:lnTo>
                    <a:pt x="0" y="220984"/>
                  </a:lnTo>
                  <a:lnTo>
                    <a:pt x="203200" y="0"/>
                  </a:lnTo>
                  <a:close/>
                </a:path>
              </a:pathLst>
            </a:custGeom>
            <a:solidFill>
              <a:srgbClr val="2B4865"/>
            </a:solidFill>
          </p:spPr>
        </p:sp>
        <p:sp>
          <p:nvSpPr>
            <p:cNvPr name="TextBox 15" id="15"/>
            <p:cNvSpPr txBox="true"/>
            <p:nvPr/>
          </p:nvSpPr>
          <p:spPr>
            <a:xfrm>
              <a:off x="101600" y="-38100"/>
              <a:ext cx="2154711" cy="25908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3585562">
            <a:off x="3265111" y="-2593527"/>
            <a:ext cx="7176132" cy="3768785"/>
            <a:chOff x="0" y="0"/>
            <a:chExt cx="435643" cy="228792"/>
          </a:xfrm>
        </p:grpSpPr>
        <p:sp>
          <p:nvSpPr>
            <p:cNvPr name="Freeform 17" id="17"/>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8" id="18"/>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7182689">
            <a:off x="-2007246" y="4701411"/>
            <a:ext cx="15622060" cy="901256"/>
            <a:chOff x="0" y="0"/>
            <a:chExt cx="3830456" cy="220984"/>
          </a:xfrm>
        </p:grpSpPr>
        <p:sp>
          <p:nvSpPr>
            <p:cNvPr name="Freeform 20" id="20"/>
            <p:cNvSpPr/>
            <p:nvPr/>
          </p:nvSpPr>
          <p:spPr>
            <a:xfrm flipH="false" flipV="false" rot="0">
              <a:off x="0" y="0"/>
              <a:ext cx="3830457" cy="220984"/>
            </a:xfrm>
            <a:custGeom>
              <a:avLst/>
              <a:gdLst/>
              <a:ahLst/>
              <a:cxnLst/>
              <a:rect r="r" b="b" t="t" l="l"/>
              <a:pathLst>
                <a:path h="220984" w="3830457">
                  <a:moveTo>
                    <a:pt x="203200" y="0"/>
                  </a:moveTo>
                  <a:lnTo>
                    <a:pt x="3830457" y="0"/>
                  </a:lnTo>
                  <a:lnTo>
                    <a:pt x="3627257" y="220984"/>
                  </a:lnTo>
                  <a:lnTo>
                    <a:pt x="0" y="220984"/>
                  </a:lnTo>
                  <a:lnTo>
                    <a:pt x="203200" y="0"/>
                  </a:lnTo>
                  <a:close/>
                </a:path>
              </a:pathLst>
            </a:custGeom>
            <a:solidFill>
              <a:srgbClr val="0088B6"/>
            </a:solidFill>
          </p:spPr>
        </p:sp>
        <p:sp>
          <p:nvSpPr>
            <p:cNvPr name="TextBox 21" id="21"/>
            <p:cNvSpPr txBox="true"/>
            <p:nvPr/>
          </p:nvSpPr>
          <p:spPr>
            <a:xfrm>
              <a:off x="101600" y="-38100"/>
              <a:ext cx="3627256" cy="259084"/>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8251788" y="2552345"/>
            <a:ext cx="9579789" cy="7472426"/>
          </a:xfrm>
          <a:prstGeom prst="rect">
            <a:avLst/>
          </a:prstGeom>
        </p:spPr>
        <p:txBody>
          <a:bodyPr anchor="t" rtlCol="false" tIns="0" lIns="0" bIns="0" rIns="0">
            <a:spAutoFit/>
          </a:bodyPr>
          <a:lstStyle/>
          <a:p>
            <a:pPr algn="just">
              <a:lnSpc>
                <a:spcPts val="4521"/>
              </a:lnSpc>
            </a:pPr>
            <a:r>
              <a:rPr lang="en-US" sz="3799">
                <a:solidFill>
                  <a:srgbClr val="000000"/>
                </a:solidFill>
                <a:latin typeface="Poppins"/>
              </a:rPr>
              <a:t>1- Exploración de Datos</a:t>
            </a:r>
          </a:p>
          <a:p>
            <a:pPr algn="just">
              <a:lnSpc>
                <a:spcPts val="4521"/>
              </a:lnSpc>
            </a:pPr>
            <a:r>
              <a:rPr lang="en-US" sz="3799">
                <a:solidFill>
                  <a:srgbClr val="000000"/>
                </a:solidFill>
                <a:latin typeface="Poppins"/>
              </a:rPr>
              <a:t>2- Tipos de variables</a:t>
            </a:r>
          </a:p>
          <a:p>
            <a:pPr algn="just">
              <a:lnSpc>
                <a:spcPts val="4521"/>
              </a:lnSpc>
            </a:pPr>
            <a:r>
              <a:rPr lang="en-US" sz="3799">
                <a:solidFill>
                  <a:srgbClr val="000000"/>
                </a:solidFill>
                <a:latin typeface="Poppins"/>
              </a:rPr>
              <a:t>3- Análisis Univariado de variables</a:t>
            </a:r>
          </a:p>
          <a:p>
            <a:pPr algn="just">
              <a:lnSpc>
                <a:spcPts val="4521"/>
              </a:lnSpc>
            </a:pPr>
            <a:r>
              <a:rPr lang="en-US" sz="3799">
                <a:solidFill>
                  <a:srgbClr val="000000"/>
                </a:solidFill>
                <a:latin typeface="Poppins"/>
              </a:rPr>
              <a:t>4- Variables Categóricas</a:t>
            </a:r>
          </a:p>
          <a:p>
            <a:pPr algn="just">
              <a:lnSpc>
                <a:spcPts val="4521"/>
              </a:lnSpc>
            </a:pPr>
            <a:r>
              <a:rPr lang="en-US" sz="3799">
                <a:solidFill>
                  <a:srgbClr val="000000"/>
                </a:solidFill>
                <a:latin typeface="Poppins"/>
              </a:rPr>
              <a:t>5- Variable Objetivo </a:t>
            </a:r>
          </a:p>
          <a:p>
            <a:pPr algn="just">
              <a:lnSpc>
                <a:spcPts val="4521"/>
              </a:lnSpc>
            </a:pPr>
            <a:r>
              <a:rPr lang="en-US" sz="3799">
                <a:solidFill>
                  <a:srgbClr val="000000"/>
                </a:solidFill>
                <a:latin typeface="Poppins"/>
              </a:rPr>
              <a:t>6- Matriz de Correlación</a:t>
            </a:r>
          </a:p>
          <a:p>
            <a:pPr algn="just">
              <a:lnSpc>
                <a:spcPts val="4521"/>
              </a:lnSpc>
            </a:pPr>
            <a:r>
              <a:rPr lang="en-US" sz="3799">
                <a:solidFill>
                  <a:srgbClr val="000000"/>
                </a:solidFill>
                <a:latin typeface="Poppins"/>
              </a:rPr>
              <a:t>7- Limpieza y transformación de datos</a:t>
            </a:r>
          </a:p>
          <a:p>
            <a:pPr algn="just">
              <a:lnSpc>
                <a:spcPts val="4521"/>
              </a:lnSpc>
            </a:pPr>
            <a:r>
              <a:rPr lang="en-US" sz="3799">
                <a:solidFill>
                  <a:srgbClr val="000000"/>
                </a:solidFill>
                <a:latin typeface="Poppins"/>
              </a:rPr>
              <a:t>8- Método Wrapper</a:t>
            </a:r>
          </a:p>
          <a:p>
            <a:pPr algn="just">
              <a:lnSpc>
                <a:spcPts val="4521"/>
              </a:lnSpc>
            </a:pPr>
            <a:r>
              <a:rPr lang="en-US" sz="3799">
                <a:solidFill>
                  <a:srgbClr val="000000"/>
                </a:solidFill>
                <a:latin typeface="Poppins"/>
              </a:rPr>
              <a:t>9- Desbalanceo de clases y modelos      de clasificación</a:t>
            </a:r>
          </a:p>
          <a:p>
            <a:pPr algn="just">
              <a:lnSpc>
                <a:spcPts val="4521"/>
              </a:lnSpc>
            </a:pPr>
            <a:r>
              <a:rPr lang="en-US" sz="3799">
                <a:solidFill>
                  <a:srgbClr val="000000"/>
                </a:solidFill>
                <a:latin typeface="Poppins"/>
              </a:rPr>
              <a:t>10- Conclusiones finales</a:t>
            </a:r>
          </a:p>
          <a:p>
            <a:pPr algn="just">
              <a:lnSpc>
                <a:spcPts val="4521"/>
              </a:lnSpc>
            </a:pPr>
          </a:p>
          <a:p>
            <a:pPr algn="just">
              <a:lnSpc>
                <a:spcPts val="4521"/>
              </a:lnSpc>
            </a:pPr>
          </a:p>
        </p:txBody>
      </p:sp>
      <p:sp>
        <p:nvSpPr>
          <p:cNvPr name="TextBox 23" id="23"/>
          <p:cNvSpPr txBox="true"/>
          <p:nvPr/>
        </p:nvSpPr>
        <p:spPr>
          <a:xfrm rot="0">
            <a:off x="9144000" y="1019175"/>
            <a:ext cx="8115300" cy="687705"/>
          </a:xfrm>
          <a:prstGeom prst="rect">
            <a:avLst/>
          </a:prstGeom>
        </p:spPr>
        <p:txBody>
          <a:bodyPr anchor="t" rtlCol="false" tIns="0" lIns="0" bIns="0" rIns="0">
            <a:spAutoFit/>
          </a:bodyPr>
          <a:lstStyle/>
          <a:p>
            <a:pPr algn="r">
              <a:lnSpc>
                <a:spcPts val="5084"/>
              </a:lnSpc>
            </a:pPr>
            <a:r>
              <a:rPr lang="en-US" sz="4499" spc="-134">
                <a:solidFill>
                  <a:srgbClr val="000000"/>
                </a:solidFill>
                <a:latin typeface="Poppins Bold"/>
              </a:rPr>
              <a:t>Contenido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807206" y="1424388"/>
            <a:ext cx="12617345" cy="5154930"/>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"Recall" de los modelos anteriores</a:t>
            </a:r>
          </a:p>
          <a:p>
            <a:pPr>
              <a:lnSpc>
                <a:spcPts val="5084"/>
              </a:lnSpc>
            </a:pPr>
          </a:p>
          <a:p>
            <a:pPr>
              <a:lnSpc>
                <a:spcPts val="5084"/>
              </a:lnSpc>
            </a:pPr>
          </a:p>
          <a:p>
            <a:pPr>
              <a:lnSpc>
                <a:spcPts val="5084"/>
              </a:lnSpc>
            </a:pPr>
          </a:p>
          <a:p>
            <a:pPr>
              <a:lnSpc>
                <a:spcPts val="5084"/>
              </a:lnSpc>
            </a:pPr>
          </a:p>
          <a:p>
            <a:pPr>
              <a:lnSpc>
                <a:spcPts val="5084"/>
              </a:lnSpc>
            </a:pPr>
          </a:p>
          <a:p>
            <a:pPr>
              <a:lnSpc>
                <a:spcPts val="5084"/>
              </a:lnSpc>
            </a:pPr>
          </a:p>
          <a:p>
            <a:pPr>
              <a:lnSpc>
                <a:spcPts val="5084"/>
              </a:lnSpc>
            </a:pPr>
          </a:p>
        </p:txBody>
      </p:sp>
      <p:sp>
        <p:nvSpPr>
          <p:cNvPr name="Freeform 21" id="21"/>
          <p:cNvSpPr/>
          <p:nvPr/>
        </p:nvSpPr>
        <p:spPr>
          <a:xfrm flipH="false" flipV="false" rot="0">
            <a:off x="2885914" y="2342904"/>
            <a:ext cx="7987857" cy="5108984"/>
          </a:xfrm>
          <a:custGeom>
            <a:avLst/>
            <a:gdLst/>
            <a:ahLst/>
            <a:cxnLst/>
            <a:rect r="r" b="b" t="t" l="l"/>
            <a:pathLst>
              <a:path h="5108984" w="7987857">
                <a:moveTo>
                  <a:pt x="0" y="0"/>
                </a:moveTo>
                <a:lnTo>
                  <a:pt x="7987856" y="0"/>
                </a:lnTo>
                <a:lnTo>
                  <a:pt x="7987856" y="5108984"/>
                </a:lnTo>
                <a:lnTo>
                  <a:pt x="0" y="5108984"/>
                </a:lnTo>
                <a:lnTo>
                  <a:pt x="0" y="0"/>
                </a:lnTo>
                <a:close/>
              </a:path>
            </a:pathLst>
          </a:custGeom>
          <a:blipFill>
            <a:blip r:embed="rId2"/>
            <a:stretch>
              <a:fillRect l="0" t="0" r="0" b="0"/>
            </a:stretch>
          </a:blipFill>
        </p:spPr>
      </p:sp>
      <p:sp>
        <p:nvSpPr>
          <p:cNvPr name="TextBox 22" id="22"/>
          <p:cNvSpPr txBox="true"/>
          <p:nvPr/>
        </p:nvSpPr>
        <p:spPr>
          <a:xfrm rot="0">
            <a:off x="449127" y="8254175"/>
            <a:ext cx="13333503" cy="1435302"/>
          </a:xfrm>
          <a:prstGeom prst="rect">
            <a:avLst/>
          </a:prstGeom>
        </p:spPr>
        <p:txBody>
          <a:bodyPr anchor="t" rtlCol="false" tIns="0" lIns="0" bIns="0" rIns="0">
            <a:spAutoFit/>
          </a:bodyPr>
          <a:lstStyle/>
          <a:p>
            <a:pPr algn="ctr">
              <a:lnSpc>
                <a:spcPts val="3838"/>
              </a:lnSpc>
              <a:spcBef>
                <a:spcPct val="0"/>
              </a:spcBef>
            </a:pPr>
            <a:r>
              <a:rPr lang="en-US" sz="2742">
                <a:solidFill>
                  <a:srgbClr val="000000"/>
                </a:solidFill>
                <a:latin typeface="Canva Sans"/>
              </a:rPr>
              <a:t>Basandonos en la metrica de "Recall" para la clase positiva, se presentan las siguientes analisis y conclusión final, despues de realizar los modelos anteriores:</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773712">
            <a:off x="13866677" y="-2924833"/>
            <a:ext cx="7894466" cy="13644463"/>
            <a:chOff x="0" y="0"/>
            <a:chExt cx="2079201" cy="3593604"/>
          </a:xfrm>
        </p:grpSpPr>
        <p:sp>
          <p:nvSpPr>
            <p:cNvPr name="Freeform 3" id="3"/>
            <p:cNvSpPr/>
            <p:nvPr/>
          </p:nvSpPr>
          <p:spPr>
            <a:xfrm flipH="false" flipV="false" rot="0">
              <a:off x="0" y="0"/>
              <a:ext cx="2079201" cy="3593604"/>
            </a:xfrm>
            <a:custGeom>
              <a:avLst/>
              <a:gdLst/>
              <a:ahLst/>
              <a:cxnLst/>
              <a:rect r="r" b="b" t="t" l="l"/>
              <a:pathLst>
                <a:path h="3593604" w="2079201">
                  <a:moveTo>
                    <a:pt x="0" y="0"/>
                  </a:moveTo>
                  <a:lnTo>
                    <a:pt x="2079201" y="0"/>
                  </a:lnTo>
                  <a:lnTo>
                    <a:pt x="2079201" y="3593604"/>
                  </a:lnTo>
                  <a:lnTo>
                    <a:pt x="0" y="3593604"/>
                  </a:lnTo>
                  <a:close/>
                </a:path>
              </a:pathLst>
            </a:custGeom>
            <a:solidFill>
              <a:srgbClr val="2B4865"/>
            </a:solidFill>
          </p:spPr>
        </p:sp>
        <p:sp>
          <p:nvSpPr>
            <p:cNvPr name="TextBox 4" id="4"/>
            <p:cNvSpPr txBox="true"/>
            <p:nvPr/>
          </p:nvSpPr>
          <p:spPr>
            <a:xfrm>
              <a:off x="0" y="-38100"/>
              <a:ext cx="2079201" cy="363170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331692" y="6983603"/>
            <a:ext cx="5947062" cy="5203679"/>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7" id="7"/>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614395">
            <a:off x="8689061" y="8351764"/>
            <a:ext cx="11928623" cy="865671"/>
            <a:chOff x="0" y="0"/>
            <a:chExt cx="3139792" cy="227858"/>
          </a:xfrm>
        </p:grpSpPr>
        <p:sp>
          <p:nvSpPr>
            <p:cNvPr name="Freeform 9" id="9"/>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alpha val="78824"/>
              </a:srgbClr>
            </a:solidFill>
          </p:spPr>
        </p:sp>
        <p:sp>
          <p:nvSpPr>
            <p:cNvPr name="TextBox 10" id="10"/>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4292735">
            <a:off x="7550744" y="-3542151"/>
            <a:ext cx="9386553" cy="4929661"/>
            <a:chOff x="0" y="0"/>
            <a:chExt cx="435643" cy="228792"/>
          </a:xfrm>
        </p:grpSpPr>
        <p:sp>
          <p:nvSpPr>
            <p:cNvPr name="Freeform 12" id="12"/>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3" id="13"/>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3614395">
            <a:off x="6046302" y="4651828"/>
            <a:ext cx="14927679" cy="865671"/>
            <a:chOff x="0" y="0"/>
            <a:chExt cx="3929188" cy="227858"/>
          </a:xfrm>
        </p:grpSpPr>
        <p:sp>
          <p:nvSpPr>
            <p:cNvPr name="Freeform 15" id="15"/>
            <p:cNvSpPr/>
            <p:nvPr/>
          </p:nvSpPr>
          <p:spPr>
            <a:xfrm flipH="false" flipV="false" rot="0">
              <a:off x="0" y="0"/>
              <a:ext cx="3929188" cy="227858"/>
            </a:xfrm>
            <a:custGeom>
              <a:avLst/>
              <a:gdLst/>
              <a:ahLst/>
              <a:cxnLst/>
              <a:rect r="r" b="b" t="t" l="l"/>
              <a:pathLst>
                <a:path h="227858" w="3929188">
                  <a:moveTo>
                    <a:pt x="3725988" y="0"/>
                  </a:moveTo>
                  <a:lnTo>
                    <a:pt x="0" y="0"/>
                  </a:lnTo>
                  <a:lnTo>
                    <a:pt x="203200" y="227858"/>
                  </a:lnTo>
                  <a:lnTo>
                    <a:pt x="3929188" y="227858"/>
                  </a:lnTo>
                  <a:lnTo>
                    <a:pt x="3725988" y="0"/>
                  </a:lnTo>
                  <a:close/>
                </a:path>
              </a:pathLst>
            </a:custGeom>
            <a:solidFill>
              <a:srgbClr val="0088B6">
                <a:alpha val="86667"/>
              </a:srgbClr>
            </a:solidFill>
          </p:spPr>
        </p:sp>
        <p:sp>
          <p:nvSpPr>
            <p:cNvPr name="TextBox 16" id="16"/>
            <p:cNvSpPr txBox="true"/>
            <p:nvPr/>
          </p:nvSpPr>
          <p:spPr>
            <a:xfrm>
              <a:off x="101600" y="-38100"/>
              <a:ext cx="3725988"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7180252">
            <a:off x="11866976" y="6896601"/>
            <a:ext cx="1234739" cy="538497"/>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7180252">
            <a:off x="11239307" y="5809319"/>
            <a:ext cx="1234739" cy="538497"/>
            <a:chOff x="0" y="0"/>
            <a:chExt cx="812800" cy="354480"/>
          </a:xfrm>
        </p:grpSpPr>
        <p:sp>
          <p:nvSpPr>
            <p:cNvPr name="Freeform 21" id="21"/>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22" id="22"/>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831817" y="228600"/>
            <a:ext cx="4055008" cy="800100"/>
          </a:xfrm>
          <a:prstGeom prst="rect">
            <a:avLst/>
          </a:prstGeom>
        </p:spPr>
        <p:txBody>
          <a:bodyPr anchor="t" rtlCol="false" tIns="0" lIns="0" bIns="0" rIns="0">
            <a:spAutoFit/>
          </a:bodyPr>
          <a:lstStyle/>
          <a:p>
            <a:pPr>
              <a:lnSpc>
                <a:spcPts val="6299"/>
              </a:lnSpc>
              <a:spcBef>
                <a:spcPct val="0"/>
              </a:spcBef>
            </a:pPr>
            <a:r>
              <a:rPr lang="en-US" sz="4499">
                <a:solidFill>
                  <a:srgbClr val="000000"/>
                </a:solidFill>
                <a:latin typeface="Poppins Bold"/>
              </a:rPr>
              <a:t>Conclusiones </a:t>
            </a:r>
          </a:p>
        </p:txBody>
      </p:sp>
      <p:sp>
        <p:nvSpPr>
          <p:cNvPr name="TextBox 24" id="24"/>
          <p:cNvSpPr txBox="true"/>
          <p:nvPr/>
        </p:nvSpPr>
        <p:spPr>
          <a:xfrm rot="0">
            <a:off x="406702" y="1591431"/>
            <a:ext cx="10406011" cy="8095615"/>
          </a:xfrm>
          <a:prstGeom prst="rect">
            <a:avLst/>
          </a:prstGeom>
        </p:spPr>
        <p:txBody>
          <a:bodyPr anchor="t" rtlCol="false" tIns="0" lIns="0" bIns="0" rIns="0">
            <a:spAutoFit/>
          </a:bodyPr>
          <a:lstStyle/>
          <a:p>
            <a:pPr algn="just" marL="626107" indent="-313054" lvl="1">
              <a:lnSpc>
                <a:spcPts val="3334"/>
              </a:lnSpc>
              <a:buFont typeface="Arial"/>
              <a:buChar char="•"/>
            </a:pPr>
            <a:r>
              <a:rPr lang="en-US" sz="2899">
                <a:solidFill>
                  <a:srgbClr val="000000"/>
                </a:solidFill>
                <a:latin typeface="Poppins"/>
              </a:rPr>
              <a:t>GradientBoostingClassifier obtuvo la puntuación de recall más alta tanto en el conjunto de entrenamiento (aproximadamente 89.89%) como en el conjunto de prueba (aproximadamente 89.88%). Esto sugiere que este modelo generaliza bien y tiene un buen rendimiento tanto en datos conocidos como en datos desconocidos, lo que indica una capacidad robusta de generalización.</a:t>
            </a:r>
          </a:p>
          <a:p>
            <a:pPr algn="just">
              <a:lnSpc>
                <a:spcPts val="3334"/>
              </a:lnSpc>
            </a:pPr>
          </a:p>
          <a:p>
            <a:pPr algn="just">
              <a:lnSpc>
                <a:spcPts val="4139"/>
              </a:lnSpc>
            </a:pPr>
          </a:p>
          <a:p>
            <a:pPr algn="just" marL="626107" indent="-313054" lvl="1">
              <a:lnSpc>
                <a:spcPts val="3334"/>
              </a:lnSpc>
              <a:buFont typeface="Arial"/>
              <a:buChar char="•"/>
            </a:pPr>
            <a:r>
              <a:rPr lang="en-US" sz="2899">
                <a:solidFill>
                  <a:srgbClr val="000000"/>
                </a:solidFill>
                <a:latin typeface="Poppins"/>
              </a:rPr>
              <a:t>XGB Classifier también mostró un rendimiento sólido, con una puntuación de recall cercana en ambos conjuntos de datos (alrededor del 88% en el conjunto de entrenamiento y 87.65% en el conjunto de prueba). Aunque ligeramente inferior al GradientBoostingClassifier, sigue siendo una opción prometedora.</a:t>
            </a:r>
          </a:p>
          <a:p>
            <a:pPr algn="just">
              <a:lnSpc>
                <a:spcPts val="3334"/>
              </a:lnSpc>
            </a:pPr>
          </a:p>
          <a:p>
            <a:pPr algn="just">
              <a:lnSpc>
                <a:spcPts val="3334"/>
              </a:lnSpc>
            </a:pP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773712">
            <a:off x="13866677" y="-2924833"/>
            <a:ext cx="7894466" cy="13644463"/>
            <a:chOff x="0" y="0"/>
            <a:chExt cx="2079201" cy="3593604"/>
          </a:xfrm>
        </p:grpSpPr>
        <p:sp>
          <p:nvSpPr>
            <p:cNvPr name="Freeform 3" id="3"/>
            <p:cNvSpPr/>
            <p:nvPr/>
          </p:nvSpPr>
          <p:spPr>
            <a:xfrm flipH="false" flipV="false" rot="0">
              <a:off x="0" y="0"/>
              <a:ext cx="2079201" cy="3593604"/>
            </a:xfrm>
            <a:custGeom>
              <a:avLst/>
              <a:gdLst/>
              <a:ahLst/>
              <a:cxnLst/>
              <a:rect r="r" b="b" t="t" l="l"/>
              <a:pathLst>
                <a:path h="3593604" w="2079201">
                  <a:moveTo>
                    <a:pt x="0" y="0"/>
                  </a:moveTo>
                  <a:lnTo>
                    <a:pt x="2079201" y="0"/>
                  </a:lnTo>
                  <a:lnTo>
                    <a:pt x="2079201" y="3593604"/>
                  </a:lnTo>
                  <a:lnTo>
                    <a:pt x="0" y="3593604"/>
                  </a:lnTo>
                  <a:close/>
                </a:path>
              </a:pathLst>
            </a:custGeom>
            <a:solidFill>
              <a:srgbClr val="2B4865"/>
            </a:solidFill>
          </p:spPr>
        </p:sp>
        <p:sp>
          <p:nvSpPr>
            <p:cNvPr name="TextBox 4" id="4"/>
            <p:cNvSpPr txBox="true"/>
            <p:nvPr/>
          </p:nvSpPr>
          <p:spPr>
            <a:xfrm>
              <a:off x="0" y="-38100"/>
              <a:ext cx="2079201" cy="363170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331692" y="6983603"/>
            <a:ext cx="5947062" cy="5203679"/>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7" id="7"/>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614395">
            <a:off x="8689061" y="8351764"/>
            <a:ext cx="11928623" cy="865671"/>
            <a:chOff x="0" y="0"/>
            <a:chExt cx="3139792" cy="227858"/>
          </a:xfrm>
        </p:grpSpPr>
        <p:sp>
          <p:nvSpPr>
            <p:cNvPr name="Freeform 9" id="9"/>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alpha val="78824"/>
              </a:srgbClr>
            </a:solidFill>
          </p:spPr>
        </p:sp>
        <p:sp>
          <p:nvSpPr>
            <p:cNvPr name="TextBox 10" id="10"/>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4292735">
            <a:off x="7550744" y="-3542151"/>
            <a:ext cx="9386553" cy="4929661"/>
            <a:chOff x="0" y="0"/>
            <a:chExt cx="435643" cy="228792"/>
          </a:xfrm>
        </p:grpSpPr>
        <p:sp>
          <p:nvSpPr>
            <p:cNvPr name="Freeform 12" id="12"/>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3" id="13"/>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3614395">
            <a:off x="6046302" y="4651828"/>
            <a:ext cx="14927679" cy="865671"/>
            <a:chOff x="0" y="0"/>
            <a:chExt cx="3929188" cy="227858"/>
          </a:xfrm>
        </p:grpSpPr>
        <p:sp>
          <p:nvSpPr>
            <p:cNvPr name="Freeform 15" id="15"/>
            <p:cNvSpPr/>
            <p:nvPr/>
          </p:nvSpPr>
          <p:spPr>
            <a:xfrm flipH="false" flipV="false" rot="0">
              <a:off x="0" y="0"/>
              <a:ext cx="3929188" cy="227858"/>
            </a:xfrm>
            <a:custGeom>
              <a:avLst/>
              <a:gdLst/>
              <a:ahLst/>
              <a:cxnLst/>
              <a:rect r="r" b="b" t="t" l="l"/>
              <a:pathLst>
                <a:path h="227858" w="3929188">
                  <a:moveTo>
                    <a:pt x="3725988" y="0"/>
                  </a:moveTo>
                  <a:lnTo>
                    <a:pt x="0" y="0"/>
                  </a:lnTo>
                  <a:lnTo>
                    <a:pt x="203200" y="227858"/>
                  </a:lnTo>
                  <a:lnTo>
                    <a:pt x="3929188" y="227858"/>
                  </a:lnTo>
                  <a:lnTo>
                    <a:pt x="3725988" y="0"/>
                  </a:lnTo>
                  <a:close/>
                </a:path>
              </a:pathLst>
            </a:custGeom>
            <a:solidFill>
              <a:srgbClr val="0088B6">
                <a:alpha val="86667"/>
              </a:srgbClr>
            </a:solidFill>
          </p:spPr>
        </p:sp>
        <p:sp>
          <p:nvSpPr>
            <p:cNvPr name="TextBox 16" id="16"/>
            <p:cNvSpPr txBox="true"/>
            <p:nvPr/>
          </p:nvSpPr>
          <p:spPr>
            <a:xfrm>
              <a:off x="101600" y="-38100"/>
              <a:ext cx="3725988"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7180252">
            <a:off x="11866976" y="6896601"/>
            <a:ext cx="1234739" cy="538497"/>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7180252">
            <a:off x="11239307" y="5809319"/>
            <a:ext cx="1234739" cy="538497"/>
            <a:chOff x="0" y="0"/>
            <a:chExt cx="812800" cy="354480"/>
          </a:xfrm>
        </p:grpSpPr>
        <p:sp>
          <p:nvSpPr>
            <p:cNvPr name="Freeform 21" id="21"/>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22" id="22"/>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831817" y="228600"/>
            <a:ext cx="4055008" cy="800100"/>
          </a:xfrm>
          <a:prstGeom prst="rect">
            <a:avLst/>
          </a:prstGeom>
        </p:spPr>
        <p:txBody>
          <a:bodyPr anchor="t" rtlCol="false" tIns="0" lIns="0" bIns="0" rIns="0">
            <a:spAutoFit/>
          </a:bodyPr>
          <a:lstStyle/>
          <a:p>
            <a:pPr>
              <a:lnSpc>
                <a:spcPts val="6299"/>
              </a:lnSpc>
              <a:spcBef>
                <a:spcPct val="0"/>
              </a:spcBef>
            </a:pPr>
            <a:r>
              <a:rPr lang="en-US" sz="4499">
                <a:solidFill>
                  <a:srgbClr val="000000"/>
                </a:solidFill>
                <a:latin typeface="Poppins Bold"/>
              </a:rPr>
              <a:t>Conclusiones </a:t>
            </a:r>
          </a:p>
        </p:txBody>
      </p:sp>
      <p:sp>
        <p:nvSpPr>
          <p:cNvPr name="TextBox 24" id="24"/>
          <p:cNvSpPr txBox="true"/>
          <p:nvPr/>
        </p:nvSpPr>
        <p:spPr>
          <a:xfrm rot="0">
            <a:off x="406702" y="1591431"/>
            <a:ext cx="10406011" cy="7990840"/>
          </a:xfrm>
          <a:prstGeom prst="rect">
            <a:avLst/>
          </a:prstGeom>
        </p:spPr>
        <p:txBody>
          <a:bodyPr anchor="t" rtlCol="false" tIns="0" lIns="0" bIns="0" rIns="0">
            <a:spAutoFit/>
          </a:bodyPr>
          <a:lstStyle/>
          <a:p>
            <a:pPr algn="just" marL="626107" indent="-313054" lvl="1">
              <a:lnSpc>
                <a:spcPts val="3334"/>
              </a:lnSpc>
              <a:buFont typeface="Arial"/>
              <a:buChar char="•"/>
            </a:pPr>
            <a:r>
              <a:rPr lang="en-US" sz="2899">
                <a:solidFill>
                  <a:srgbClr val="000000"/>
                </a:solidFill>
                <a:latin typeface="Poppins"/>
              </a:rPr>
              <a:t>DecisionTreeClassifier (DTC) y Tunning de Random FC (RandomForestClassifier) también demostraron un rendimiento decente en ambas métricas de recall, aunque ligeramente inferiores a los modelos anteriores. Esto sugiere que estos modelos pueden ser considerados como opciones viables, especialmente si se tienen en cuenta otros factores como la interpretabilidad del modelo y los recursos computacionales requeridos.</a:t>
            </a:r>
          </a:p>
          <a:p>
            <a:pPr algn="just">
              <a:lnSpc>
                <a:spcPts val="3334"/>
              </a:lnSpc>
            </a:pPr>
          </a:p>
          <a:p>
            <a:pPr algn="just">
              <a:lnSpc>
                <a:spcPts val="3334"/>
              </a:lnSpc>
            </a:pPr>
          </a:p>
          <a:p>
            <a:pPr algn="just" marL="626107" indent="-313054" lvl="1">
              <a:lnSpc>
                <a:spcPts val="3334"/>
              </a:lnSpc>
              <a:buFont typeface="Arial"/>
              <a:buChar char="•"/>
            </a:pPr>
            <a:r>
              <a:rPr lang="en-US" sz="2899">
                <a:solidFill>
                  <a:srgbClr val="000000"/>
                </a:solidFill>
                <a:latin typeface="Poppins"/>
              </a:rPr>
              <a:t>Tunning GBC (GradientBoostingClassifier) y Tunning XGB (XGB Classifier), muestra una puntuación de recall muy alta de 1.0 tanto en el conjunto de entreamiento como de prueba, por lo que se podria decir que el modelo esta sobreajustado (overfitting).</a:t>
            </a:r>
          </a:p>
          <a:p>
            <a:pPr algn="just">
              <a:lnSpc>
                <a:spcPts val="3334"/>
              </a:lnSpc>
            </a:pPr>
          </a:p>
          <a:p>
            <a:pPr algn="just">
              <a:lnSpc>
                <a:spcPts val="3334"/>
              </a:lnSpc>
            </a:pPr>
          </a:p>
          <a:p>
            <a:pPr algn="just">
              <a:lnSpc>
                <a:spcPts val="3334"/>
              </a:lnSpc>
            </a:pP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773712">
            <a:off x="13866677" y="-2924833"/>
            <a:ext cx="7894466" cy="13644463"/>
            <a:chOff x="0" y="0"/>
            <a:chExt cx="2079201" cy="3593604"/>
          </a:xfrm>
        </p:grpSpPr>
        <p:sp>
          <p:nvSpPr>
            <p:cNvPr name="Freeform 3" id="3"/>
            <p:cNvSpPr/>
            <p:nvPr/>
          </p:nvSpPr>
          <p:spPr>
            <a:xfrm flipH="false" flipV="false" rot="0">
              <a:off x="0" y="0"/>
              <a:ext cx="2079201" cy="3593604"/>
            </a:xfrm>
            <a:custGeom>
              <a:avLst/>
              <a:gdLst/>
              <a:ahLst/>
              <a:cxnLst/>
              <a:rect r="r" b="b" t="t" l="l"/>
              <a:pathLst>
                <a:path h="3593604" w="2079201">
                  <a:moveTo>
                    <a:pt x="0" y="0"/>
                  </a:moveTo>
                  <a:lnTo>
                    <a:pt x="2079201" y="0"/>
                  </a:lnTo>
                  <a:lnTo>
                    <a:pt x="2079201" y="3593604"/>
                  </a:lnTo>
                  <a:lnTo>
                    <a:pt x="0" y="3593604"/>
                  </a:lnTo>
                  <a:close/>
                </a:path>
              </a:pathLst>
            </a:custGeom>
            <a:solidFill>
              <a:srgbClr val="2B4865"/>
            </a:solidFill>
          </p:spPr>
        </p:sp>
        <p:sp>
          <p:nvSpPr>
            <p:cNvPr name="TextBox 4" id="4"/>
            <p:cNvSpPr txBox="true"/>
            <p:nvPr/>
          </p:nvSpPr>
          <p:spPr>
            <a:xfrm>
              <a:off x="0" y="-38100"/>
              <a:ext cx="2079201" cy="363170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331692" y="6983603"/>
            <a:ext cx="5947062" cy="5203679"/>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7" id="7"/>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614395">
            <a:off x="8689061" y="8351764"/>
            <a:ext cx="11928623" cy="865671"/>
            <a:chOff x="0" y="0"/>
            <a:chExt cx="3139792" cy="227858"/>
          </a:xfrm>
        </p:grpSpPr>
        <p:sp>
          <p:nvSpPr>
            <p:cNvPr name="Freeform 9" id="9"/>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alpha val="78824"/>
              </a:srgbClr>
            </a:solidFill>
          </p:spPr>
        </p:sp>
        <p:sp>
          <p:nvSpPr>
            <p:cNvPr name="TextBox 10" id="10"/>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4292735">
            <a:off x="7550744" y="-3542151"/>
            <a:ext cx="9386553" cy="4929661"/>
            <a:chOff x="0" y="0"/>
            <a:chExt cx="435643" cy="228792"/>
          </a:xfrm>
        </p:grpSpPr>
        <p:sp>
          <p:nvSpPr>
            <p:cNvPr name="Freeform 12" id="12"/>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3" id="13"/>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3614395">
            <a:off x="6046302" y="4651828"/>
            <a:ext cx="14927679" cy="865671"/>
            <a:chOff x="0" y="0"/>
            <a:chExt cx="3929188" cy="227858"/>
          </a:xfrm>
        </p:grpSpPr>
        <p:sp>
          <p:nvSpPr>
            <p:cNvPr name="Freeform 15" id="15"/>
            <p:cNvSpPr/>
            <p:nvPr/>
          </p:nvSpPr>
          <p:spPr>
            <a:xfrm flipH="false" flipV="false" rot="0">
              <a:off x="0" y="0"/>
              <a:ext cx="3929188" cy="227858"/>
            </a:xfrm>
            <a:custGeom>
              <a:avLst/>
              <a:gdLst/>
              <a:ahLst/>
              <a:cxnLst/>
              <a:rect r="r" b="b" t="t" l="l"/>
              <a:pathLst>
                <a:path h="227858" w="3929188">
                  <a:moveTo>
                    <a:pt x="3725988" y="0"/>
                  </a:moveTo>
                  <a:lnTo>
                    <a:pt x="0" y="0"/>
                  </a:lnTo>
                  <a:lnTo>
                    <a:pt x="203200" y="227858"/>
                  </a:lnTo>
                  <a:lnTo>
                    <a:pt x="3929188" y="227858"/>
                  </a:lnTo>
                  <a:lnTo>
                    <a:pt x="3725988" y="0"/>
                  </a:lnTo>
                  <a:close/>
                </a:path>
              </a:pathLst>
            </a:custGeom>
            <a:solidFill>
              <a:srgbClr val="0088B6">
                <a:alpha val="86667"/>
              </a:srgbClr>
            </a:solidFill>
          </p:spPr>
        </p:sp>
        <p:sp>
          <p:nvSpPr>
            <p:cNvPr name="TextBox 16" id="16"/>
            <p:cNvSpPr txBox="true"/>
            <p:nvPr/>
          </p:nvSpPr>
          <p:spPr>
            <a:xfrm>
              <a:off x="101600" y="-38100"/>
              <a:ext cx="3725988"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7180252">
            <a:off x="11866976" y="6896601"/>
            <a:ext cx="1234739" cy="538497"/>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7180252">
            <a:off x="11239307" y="5809319"/>
            <a:ext cx="1234739" cy="538497"/>
            <a:chOff x="0" y="0"/>
            <a:chExt cx="812800" cy="354480"/>
          </a:xfrm>
        </p:grpSpPr>
        <p:sp>
          <p:nvSpPr>
            <p:cNvPr name="Freeform 21" id="21"/>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22" id="22"/>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831817" y="228600"/>
            <a:ext cx="4055008" cy="800100"/>
          </a:xfrm>
          <a:prstGeom prst="rect">
            <a:avLst/>
          </a:prstGeom>
        </p:spPr>
        <p:txBody>
          <a:bodyPr anchor="t" rtlCol="false" tIns="0" lIns="0" bIns="0" rIns="0">
            <a:spAutoFit/>
          </a:bodyPr>
          <a:lstStyle/>
          <a:p>
            <a:pPr>
              <a:lnSpc>
                <a:spcPts val="6299"/>
              </a:lnSpc>
              <a:spcBef>
                <a:spcPct val="0"/>
              </a:spcBef>
            </a:pPr>
            <a:r>
              <a:rPr lang="en-US" sz="4499">
                <a:solidFill>
                  <a:srgbClr val="000000"/>
                </a:solidFill>
                <a:latin typeface="Poppins Bold"/>
              </a:rPr>
              <a:t>Conclusiones </a:t>
            </a:r>
          </a:p>
        </p:txBody>
      </p:sp>
      <p:sp>
        <p:nvSpPr>
          <p:cNvPr name="TextBox 24" id="24"/>
          <p:cNvSpPr txBox="true"/>
          <p:nvPr/>
        </p:nvSpPr>
        <p:spPr>
          <a:xfrm rot="0">
            <a:off x="406702" y="1591431"/>
            <a:ext cx="10607975" cy="7152640"/>
          </a:xfrm>
          <a:prstGeom prst="rect">
            <a:avLst/>
          </a:prstGeom>
        </p:spPr>
        <p:txBody>
          <a:bodyPr anchor="t" rtlCol="false" tIns="0" lIns="0" bIns="0" rIns="0">
            <a:spAutoFit/>
          </a:bodyPr>
          <a:lstStyle/>
          <a:p>
            <a:pPr algn="just">
              <a:lnSpc>
                <a:spcPts val="3334"/>
              </a:lnSpc>
            </a:pPr>
            <a:r>
              <a:rPr lang="en-US" sz="2899">
                <a:solidFill>
                  <a:srgbClr val="000000"/>
                </a:solidFill>
                <a:latin typeface="Poppins"/>
              </a:rPr>
              <a:t>Por lo tanto concluimos que los modelos ajustados con hiperparámetros no siempre garantizan una mejora en el rendimiento del modelo y que el mejor modelo fue con GradientBoostingClassifier, siendo este el que arrojo una mejor metrica en sensibilidad pudiendo identificar en buena proporción las instancias positivas tanto con los datos de entrenamiento y como en los de prueba. Sin embargo, vimos que los modelos tienden a presentar dificultades para la clase minoritaria, siendo esta la de interes, por lo que se sugiere recopilar mas datos donde se tengan mas valores sobre la clase positiva y poder demerminar unas caracteristicas mucho mas completas y determinar patrones mas acertados para lograr el objetivo de precedir con buenos resultados el comportamiento en el comercio electronico.</a:t>
            </a:r>
          </a:p>
          <a:p>
            <a:pPr algn="just">
              <a:lnSpc>
                <a:spcPts val="3334"/>
              </a:lnSpc>
            </a:pPr>
          </a:p>
          <a:p>
            <a:pPr algn="just">
              <a:lnSpc>
                <a:spcPts val="3334"/>
              </a:lnSpc>
            </a:pP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115261" y="8246450"/>
            <a:ext cx="3389448" cy="296576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7560303" y="8351764"/>
            <a:ext cx="11928623" cy="865671"/>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6421985" y="-3542151"/>
            <a:ext cx="9386553" cy="4929661"/>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4917543" y="4651828"/>
            <a:ext cx="14927679" cy="865671"/>
            <a:chOff x="0" y="0"/>
            <a:chExt cx="3929188" cy="227858"/>
          </a:xfrm>
        </p:grpSpPr>
        <p:sp>
          <p:nvSpPr>
            <p:cNvPr name="Freeform 12" id="12"/>
            <p:cNvSpPr/>
            <p:nvPr/>
          </p:nvSpPr>
          <p:spPr>
            <a:xfrm flipH="false" flipV="false" rot="0">
              <a:off x="0" y="0"/>
              <a:ext cx="3929188" cy="227858"/>
            </a:xfrm>
            <a:custGeom>
              <a:avLst/>
              <a:gdLst/>
              <a:ahLst/>
              <a:cxnLst/>
              <a:rect r="r" b="b" t="t" l="l"/>
              <a:pathLst>
                <a:path h="227858" w="3929188">
                  <a:moveTo>
                    <a:pt x="3725988" y="0"/>
                  </a:moveTo>
                  <a:lnTo>
                    <a:pt x="0" y="0"/>
                  </a:lnTo>
                  <a:lnTo>
                    <a:pt x="203200" y="227858"/>
                  </a:lnTo>
                  <a:lnTo>
                    <a:pt x="3929188" y="227858"/>
                  </a:lnTo>
                  <a:lnTo>
                    <a:pt x="3725988" y="0"/>
                  </a:lnTo>
                  <a:close/>
                </a:path>
              </a:pathLst>
            </a:custGeom>
            <a:solidFill>
              <a:srgbClr val="0088B6"/>
            </a:solidFill>
          </p:spPr>
        </p:sp>
        <p:sp>
          <p:nvSpPr>
            <p:cNvPr name="TextBox 13" id="13"/>
            <p:cNvSpPr txBox="true"/>
            <p:nvPr/>
          </p:nvSpPr>
          <p:spPr>
            <a:xfrm>
              <a:off x="101600" y="-38100"/>
              <a:ext cx="3725988"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0255772" y="6186141"/>
            <a:ext cx="1433634" cy="625239"/>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0941760" y="7391474"/>
            <a:ext cx="1433634" cy="625239"/>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385627" y="3823106"/>
            <a:ext cx="7508480" cy="2608840"/>
          </a:xfrm>
          <a:prstGeom prst="rect">
            <a:avLst/>
          </a:prstGeom>
        </p:spPr>
        <p:txBody>
          <a:bodyPr anchor="t" rtlCol="false" tIns="0" lIns="0" bIns="0" rIns="0">
            <a:spAutoFit/>
          </a:bodyPr>
          <a:lstStyle/>
          <a:p>
            <a:pPr>
              <a:lnSpc>
                <a:spcPts val="9674"/>
              </a:lnSpc>
            </a:pPr>
            <a:r>
              <a:rPr lang="en-US" sz="9674">
                <a:solidFill>
                  <a:srgbClr val="000000"/>
                </a:solidFill>
                <a:latin typeface="Poppins Bold"/>
              </a:rPr>
              <a:t>MUCHAS </a:t>
            </a:r>
          </a:p>
          <a:p>
            <a:pPr>
              <a:lnSpc>
                <a:spcPts val="9674"/>
              </a:lnSpc>
            </a:pPr>
            <a:r>
              <a:rPr lang="en-US" sz="9674">
                <a:solidFill>
                  <a:srgbClr val="000000"/>
                </a:solidFill>
                <a:latin typeface="Poppins Bold"/>
              </a:rPr>
              <a:t>GRACIAS</a:t>
            </a:r>
          </a:p>
        </p:txBody>
      </p:sp>
      <p:grpSp>
        <p:nvGrpSpPr>
          <p:cNvPr name="Group 21" id="21"/>
          <p:cNvGrpSpPr/>
          <p:nvPr/>
        </p:nvGrpSpPr>
        <p:grpSpPr>
          <a:xfrm rot="0">
            <a:off x="16386627" y="8246450"/>
            <a:ext cx="3389448" cy="2965767"/>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23" id="23"/>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3614395">
            <a:off x="12831669" y="8351764"/>
            <a:ext cx="11928623" cy="865671"/>
            <a:chOff x="0" y="0"/>
            <a:chExt cx="3139792" cy="227858"/>
          </a:xfrm>
        </p:grpSpPr>
        <p:sp>
          <p:nvSpPr>
            <p:cNvPr name="Freeform 25" id="25"/>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26" id="26"/>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4292735">
            <a:off x="11693351" y="-3542151"/>
            <a:ext cx="9386553" cy="4929661"/>
            <a:chOff x="0" y="0"/>
            <a:chExt cx="435643" cy="228792"/>
          </a:xfrm>
        </p:grpSpPr>
        <p:sp>
          <p:nvSpPr>
            <p:cNvPr name="Freeform 28" id="28"/>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29" id="29"/>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3614395">
            <a:off x="10188909" y="4651828"/>
            <a:ext cx="14927679" cy="865671"/>
            <a:chOff x="0" y="0"/>
            <a:chExt cx="3929188" cy="227858"/>
          </a:xfrm>
        </p:grpSpPr>
        <p:sp>
          <p:nvSpPr>
            <p:cNvPr name="Freeform 31" id="31"/>
            <p:cNvSpPr/>
            <p:nvPr/>
          </p:nvSpPr>
          <p:spPr>
            <a:xfrm flipH="false" flipV="false" rot="0">
              <a:off x="0" y="0"/>
              <a:ext cx="3929188" cy="227858"/>
            </a:xfrm>
            <a:custGeom>
              <a:avLst/>
              <a:gdLst/>
              <a:ahLst/>
              <a:cxnLst/>
              <a:rect r="r" b="b" t="t" l="l"/>
              <a:pathLst>
                <a:path h="227858" w="3929188">
                  <a:moveTo>
                    <a:pt x="3725988" y="0"/>
                  </a:moveTo>
                  <a:lnTo>
                    <a:pt x="0" y="0"/>
                  </a:lnTo>
                  <a:lnTo>
                    <a:pt x="203200" y="227858"/>
                  </a:lnTo>
                  <a:lnTo>
                    <a:pt x="3929188" y="227858"/>
                  </a:lnTo>
                  <a:lnTo>
                    <a:pt x="3725988" y="0"/>
                  </a:lnTo>
                  <a:close/>
                </a:path>
              </a:pathLst>
            </a:custGeom>
            <a:solidFill>
              <a:srgbClr val="0088B6"/>
            </a:solidFill>
          </p:spPr>
        </p:sp>
        <p:sp>
          <p:nvSpPr>
            <p:cNvPr name="TextBox 32" id="32"/>
            <p:cNvSpPr txBox="true"/>
            <p:nvPr/>
          </p:nvSpPr>
          <p:spPr>
            <a:xfrm>
              <a:off x="101600" y="-38100"/>
              <a:ext cx="3725988"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7180252">
            <a:off x="15527138" y="6186141"/>
            <a:ext cx="1433634" cy="625239"/>
            <a:chOff x="0" y="0"/>
            <a:chExt cx="812800" cy="354480"/>
          </a:xfrm>
        </p:grpSpPr>
        <p:sp>
          <p:nvSpPr>
            <p:cNvPr name="Freeform 34" id="34"/>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35" id="35"/>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7180252">
            <a:off x="16213126" y="7391474"/>
            <a:ext cx="1433634" cy="625239"/>
            <a:chOff x="0" y="0"/>
            <a:chExt cx="812800" cy="354480"/>
          </a:xfrm>
        </p:grpSpPr>
        <p:sp>
          <p:nvSpPr>
            <p:cNvPr name="Freeform 37" id="37"/>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38" id="38"/>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43126" y="-148127"/>
            <a:ext cx="6739198" cy="10583255"/>
            <a:chOff x="0" y="0"/>
            <a:chExt cx="21004886" cy="32986129"/>
          </a:xfrm>
        </p:grpSpPr>
        <p:sp>
          <p:nvSpPr>
            <p:cNvPr name="Freeform 3" id="3"/>
            <p:cNvSpPr/>
            <p:nvPr/>
          </p:nvSpPr>
          <p:spPr>
            <a:xfrm flipH="false" flipV="false" rot="0">
              <a:off x="0" y="0"/>
              <a:ext cx="21004785" cy="32986092"/>
            </a:xfrm>
            <a:custGeom>
              <a:avLst/>
              <a:gdLst/>
              <a:ahLst/>
              <a:cxnLst/>
              <a:rect r="r" b="b" t="t" l="l"/>
              <a:pathLst>
                <a:path h="32986092" w="21004785">
                  <a:moveTo>
                    <a:pt x="3160014" y="0"/>
                  </a:moveTo>
                  <a:lnTo>
                    <a:pt x="0" y="9356090"/>
                  </a:lnTo>
                  <a:lnTo>
                    <a:pt x="13488924" y="32986092"/>
                  </a:lnTo>
                  <a:lnTo>
                    <a:pt x="21004785" y="32986092"/>
                  </a:lnTo>
                  <a:lnTo>
                    <a:pt x="21004785" y="0"/>
                  </a:lnTo>
                  <a:close/>
                </a:path>
              </a:pathLst>
            </a:custGeom>
            <a:blipFill>
              <a:blip r:embed="rId2"/>
              <a:stretch>
                <a:fillRect l="-55844" t="-14162" r="-126487" b="0"/>
              </a:stretch>
            </a:blipFill>
          </p:spPr>
        </p:sp>
      </p:grpSp>
      <p:grpSp>
        <p:nvGrpSpPr>
          <p:cNvPr name="Group 4" id="4"/>
          <p:cNvGrpSpPr/>
          <p:nvPr/>
        </p:nvGrpSpPr>
        <p:grpSpPr>
          <a:xfrm rot="0">
            <a:off x="11283787" y="7901367"/>
            <a:ext cx="3142082" cy="2749321"/>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3614395">
            <a:off x="7988275" y="7998995"/>
            <a:ext cx="11058055" cy="802493"/>
            <a:chOff x="0" y="0"/>
            <a:chExt cx="3139792" cy="227858"/>
          </a:xfrm>
        </p:grpSpPr>
        <p:sp>
          <p:nvSpPr>
            <p:cNvPr name="Freeform 8" id="8"/>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9" id="9"/>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4292735">
            <a:off x="7039440" y="-2647312"/>
            <a:ext cx="7601173" cy="3992009"/>
            <a:chOff x="0" y="0"/>
            <a:chExt cx="435643" cy="228792"/>
          </a:xfrm>
        </p:grpSpPr>
        <p:sp>
          <p:nvSpPr>
            <p:cNvPr name="Freeform 11" id="11"/>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2" id="12"/>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614395">
            <a:off x="5350782" y="4892461"/>
            <a:ext cx="14583244" cy="802493"/>
            <a:chOff x="0" y="0"/>
            <a:chExt cx="4140724" cy="227858"/>
          </a:xfrm>
        </p:grpSpPr>
        <p:sp>
          <p:nvSpPr>
            <p:cNvPr name="Freeform 14" id="14"/>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5" id="15"/>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7180252">
            <a:off x="10487024" y="5991422"/>
            <a:ext cx="1329005" cy="579608"/>
            <a:chOff x="0" y="0"/>
            <a:chExt cx="812800" cy="354480"/>
          </a:xfrm>
        </p:grpSpPr>
        <p:sp>
          <p:nvSpPr>
            <p:cNvPr name="Freeform 17" id="17"/>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8" id="18"/>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7180252">
            <a:off x="11122948" y="7108788"/>
            <a:ext cx="1329005" cy="579608"/>
            <a:chOff x="0" y="0"/>
            <a:chExt cx="812800" cy="354480"/>
          </a:xfrm>
        </p:grpSpPr>
        <p:sp>
          <p:nvSpPr>
            <p:cNvPr name="Freeform 20" id="20"/>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21" id="21"/>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8700" y="2261120"/>
            <a:ext cx="8767645" cy="2261235"/>
          </a:xfrm>
          <a:prstGeom prst="rect">
            <a:avLst/>
          </a:prstGeom>
        </p:spPr>
        <p:txBody>
          <a:bodyPr anchor="t" rtlCol="false" tIns="0" lIns="0" bIns="0" rIns="0">
            <a:spAutoFit/>
          </a:bodyPr>
          <a:lstStyle/>
          <a:p>
            <a:pPr algn="just">
              <a:lnSpc>
                <a:spcPts val="3569"/>
              </a:lnSpc>
            </a:pPr>
            <a:r>
              <a:rPr lang="en-US" sz="2999">
                <a:solidFill>
                  <a:srgbClr val="000000"/>
                </a:solidFill>
                <a:latin typeface="Poppins"/>
              </a:rPr>
              <a:t>Inicialmente realizamos un análisis exploratorio inicial de los datos conociendo el tipo de datos que contiene cada variable, de los cuales identificamos 2 variables booleanas, 2 categóricas y 14 numéricas.</a:t>
            </a:r>
          </a:p>
        </p:txBody>
      </p:sp>
      <p:sp>
        <p:nvSpPr>
          <p:cNvPr name="TextBox 23" id="23"/>
          <p:cNvSpPr txBox="true"/>
          <p:nvPr/>
        </p:nvSpPr>
        <p:spPr>
          <a:xfrm rot="0">
            <a:off x="1028700" y="1019175"/>
            <a:ext cx="7646041" cy="68770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Exploración de Datos</a:t>
            </a:r>
          </a:p>
        </p:txBody>
      </p:sp>
      <p:sp>
        <p:nvSpPr>
          <p:cNvPr name="TextBox 24" id="24"/>
          <p:cNvSpPr txBox="true"/>
          <p:nvPr/>
        </p:nvSpPr>
        <p:spPr>
          <a:xfrm rot="0">
            <a:off x="2413270" y="6017593"/>
            <a:ext cx="7022912" cy="1324726"/>
          </a:xfrm>
          <a:prstGeom prst="rect">
            <a:avLst/>
          </a:prstGeom>
        </p:spPr>
        <p:txBody>
          <a:bodyPr anchor="t" rtlCol="false" tIns="0" lIns="0" bIns="0" rIns="0">
            <a:spAutoFit/>
          </a:bodyPr>
          <a:lstStyle/>
          <a:p>
            <a:pPr algn="just">
              <a:lnSpc>
                <a:spcPts val="3460"/>
              </a:lnSpc>
            </a:pPr>
            <a:r>
              <a:rPr lang="en-US" sz="2908">
                <a:solidFill>
                  <a:srgbClr val="000000"/>
                </a:solidFill>
                <a:latin typeface="Poppins"/>
              </a:rPr>
              <a:t>Numéricas</a:t>
            </a:r>
          </a:p>
          <a:p>
            <a:pPr algn="just">
              <a:lnSpc>
                <a:spcPts val="3460"/>
              </a:lnSpc>
            </a:pPr>
            <a:r>
              <a:rPr lang="en-US" sz="2908">
                <a:solidFill>
                  <a:srgbClr val="000000"/>
                </a:solidFill>
                <a:latin typeface="Poppins"/>
              </a:rPr>
              <a:t>Booleanas</a:t>
            </a:r>
          </a:p>
          <a:p>
            <a:pPr algn="just">
              <a:lnSpc>
                <a:spcPts val="3460"/>
              </a:lnSpc>
            </a:pPr>
            <a:r>
              <a:rPr lang="en-US" sz="2908">
                <a:solidFill>
                  <a:srgbClr val="000000"/>
                </a:solidFill>
                <a:latin typeface="Poppins"/>
              </a:rPr>
              <a:t>Categóricas</a:t>
            </a:r>
          </a:p>
        </p:txBody>
      </p:sp>
      <p:sp>
        <p:nvSpPr>
          <p:cNvPr name="TextBox 25" id="25"/>
          <p:cNvSpPr txBox="true"/>
          <p:nvPr/>
        </p:nvSpPr>
        <p:spPr>
          <a:xfrm rot="0">
            <a:off x="1028700" y="4988251"/>
            <a:ext cx="4896026" cy="572143"/>
          </a:xfrm>
          <a:prstGeom prst="rect">
            <a:avLst/>
          </a:prstGeom>
        </p:spPr>
        <p:txBody>
          <a:bodyPr anchor="t" rtlCol="false" tIns="0" lIns="0" bIns="0" rIns="0">
            <a:spAutoFit/>
          </a:bodyPr>
          <a:lstStyle/>
          <a:p>
            <a:pPr>
              <a:lnSpc>
                <a:spcPts val="4226"/>
              </a:lnSpc>
            </a:pPr>
            <a:r>
              <a:rPr lang="en-US" sz="3740" spc="-112">
                <a:solidFill>
                  <a:srgbClr val="000000"/>
                </a:solidFill>
                <a:latin typeface="Poppins Bold"/>
              </a:rPr>
              <a:t>Tipos de variables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00956" y="4357989"/>
            <a:ext cx="6086088" cy="4919361"/>
            <a:chOff x="0" y="0"/>
            <a:chExt cx="1602920" cy="1295634"/>
          </a:xfrm>
        </p:grpSpPr>
        <p:sp>
          <p:nvSpPr>
            <p:cNvPr name="Freeform 3" id="3"/>
            <p:cNvSpPr/>
            <p:nvPr/>
          </p:nvSpPr>
          <p:spPr>
            <a:xfrm flipH="false" flipV="false" rot="0">
              <a:off x="0" y="0"/>
              <a:ext cx="1602920" cy="1295634"/>
            </a:xfrm>
            <a:custGeom>
              <a:avLst/>
              <a:gdLst/>
              <a:ahLst/>
              <a:cxnLst/>
              <a:rect r="r" b="b" t="t" l="l"/>
              <a:pathLst>
                <a:path h="1295634" w="1602920">
                  <a:moveTo>
                    <a:pt x="0" y="0"/>
                  </a:moveTo>
                  <a:lnTo>
                    <a:pt x="1602920" y="0"/>
                  </a:lnTo>
                  <a:lnTo>
                    <a:pt x="1602920" y="1295634"/>
                  </a:lnTo>
                  <a:lnTo>
                    <a:pt x="0" y="1295634"/>
                  </a:lnTo>
                  <a:close/>
                </a:path>
              </a:pathLst>
            </a:custGeom>
            <a:solidFill>
              <a:srgbClr val="0088B6"/>
            </a:solidFill>
          </p:spPr>
        </p:sp>
        <p:sp>
          <p:nvSpPr>
            <p:cNvPr name="TextBox 4" id="4"/>
            <p:cNvSpPr txBox="true"/>
            <p:nvPr/>
          </p:nvSpPr>
          <p:spPr>
            <a:xfrm>
              <a:off x="0" y="-38100"/>
              <a:ext cx="1602920" cy="133373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833120" y="4357989"/>
            <a:ext cx="9264795" cy="4919361"/>
            <a:chOff x="0" y="0"/>
            <a:chExt cx="2440111" cy="1295634"/>
          </a:xfrm>
        </p:grpSpPr>
        <p:sp>
          <p:nvSpPr>
            <p:cNvPr name="Freeform 6" id="6"/>
            <p:cNvSpPr/>
            <p:nvPr/>
          </p:nvSpPr>
          <p:spPr>
            <a:xfrm flipH="false" flipV="false" rot="0">
              <a:off x="0" y="0"/>
              <a:ext cx="2440111" cy="1295634"/>
            </a:xfrm>
            <a:custGeom>
              <a:avLst/>
              <a:gdLst/>
              <a:ahLst/>
              <a:cxnLst/>
              <a:rect r="r" b="b" t="t" l="l"/>
              <a:pathLst>
                <a:path h="1295634" w="2440111">
                  <a:moveTo>
                    <a:pt x="0" y="0"/>
                  </a:moveTo>
                  <a:lnTo>
                    <a:pt x="2440111" y="0"/>
                  </a:lnTo>
                  <a:lnTo>
                    <a:pt x="2440111" y="1295634"/>
                  </a:lnTo>
                  <a:lnTo>
                    <a:pt x="0" y="1295634"/>
                  </a:lnTo>
                  <a:close/>
                </a:path>
              </a:pathLst>
            </a:custGeom>
            <a:solidFill>
              <a:srgbClr val="2B4865"/>
            </a:solidFill>
          </p:spPr>
        </p:sp>
        <p:sp>
          <p:nvSpPr>
            <p:cNvPr name="TextBox 7" id="7"/>
            <p:cNvSpPr txBox="true"/>
            <p:nvPr/>
          </p:nvSpPr>
          <p:spPr>
            <a:xfrm>
              <a:off x="0" y="-38100"/>
              <a:ext cx="2440111" cy="133373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856325" y="4357989"/>
            <a:ext cx="9264795" cy="4919361"/>
            <a:chOff x="0" y="0"/>
            <a:chExt cx="2440111" cy="1295634"/>
          </a:xfrm>
        </p:grpSpPr>
        <p:sp>
          <p:nvSpPr>
            <p:cNvPr name="Freeform 9" id="9"/>
            <p:cNvSpPr/>
            <p:nvPr/>
          </p:nvSpPr>
          <p:spPr>
            <a:xfrm flipH="false" flipV="false" rot="0">
              <a:off x="0" y="0"/>
              <a:ext cx="2440111" cy="1295634"/>
            </a:xfrm>
            <a:custGeom>
              <a:avLst/>
              <a:gdLst/>
              <a:ahLst/>
              <a:cxnLst/>
              <a:rect r="r" b="b" t="t" l="l"/>
              <a:pathLst>
                <a:path h="1295634" w="2440111">
                  <a:moveTo>
                    <a:pt x="0" y="0"/>
                  </a:moveTo>
                  <a:lnTo>
                    <a:pt x="2440111" y="0"/>
                  </a:lnTo>
                  <a:lnTo>
                    <a:pt x="2440111" y="1295634"/>
                  </a:lnTo>
                  <a:lnTo>
                    <a:pt x="0" y="1295634"/>
                  </a:lnTo>
                  <a:close/>
                </a:path>
              </a:pathLst>
            </a:custGeom>
            <a:solidFill>
              <a:srgbClr val="2B4865"/>
            </a:solidFill>
          </p:spPr>
        </p:sp>
        <p:sp>
          <p:nvSpPr>
            <p:cNvPr name="TextBox 10" id="10"/>
            <p:cNvSpPr txBox="true"/>
            <p:nvPr/>
          </p:nvSpPr>
          <p:spPr>
            <a:xfrm>
              <a:off x="0" y="-38100"/>
              <a:ext cx="2440111" cy="133373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01708" y="3224928"/>
            <a:ext cx="2266123" cy="22661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010939" y="3224928"/>
            <a:ext cx="2266123" cy="226612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615794" y="3224928"/>
            <a:ext cx="2266123" cy="226612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3614395">
            <a:off x="15610373" y="3360482"/>
            <a:ext cx="6061985" cy="439924"/>
            <a:chOff x="0" y="0"/>
            <a:chExt cx="3139792" cy="227858"/>
          </a:xfrm>
        </p:grpSpPr>
        <p:sp>
          <p:nvSpPr>
            <p:cNvPr name="Freeform 21" id="21"/>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22" id="22"/>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1795536">
            <a:off x="17308561" y="-2132694"/>
            <a:ext cx="3826016" cy="3743280"/>
            <a:chOff x="0" y="0"/>
            <a:chExt cx="830765" cy="812800"/>
          </a:xfrm>
        </p:grpSpPr>
        <p:sp>
          <p:nvSpPr>
            <p:cNvPr name="Freeform 24" id="24"/>
            <p:cNvSpPr/>
            <p:nvPr/>
          </p:nvSpPr>
          <p:spPr>
            <a:xfrm flipH="false" flipV="false" rot="0">
              <a:off x="0" y="0"/>
              <a:ext cx="830765" cy="812800"/>
            </a:xfrm>
            <a:custGeom>
              <a:avLst/>
              <a:gdLst/>
              <a:ahLst/>
              <a:cxnLst/>
              <a:rect r="r" b="b" t="t" l="l"/>
              <a:pathLst>
                <a:path h="812800" w="830765">
                  <a:moveTo>
                    <a:pt x="0" y="0"/>
                  </a:moveTo>
                  <a:lnTo>
                    <a:pt x="830765" y="0"/>
                  </a:lnTo>
                  <a:lnTo>
                    <a:pt x="830765" y="812800"/>
                  </a:lnTo>
                  <a:lnTo>
                    <a:pt x="0" y="812800"/>
                  </a:lnTo>
                  <a:close/>
                </a:path>
              </a:pathLst>
            </a:custGeom>
            <a:solidFill>
              <a:srgbClr val="2B4865"/>
            </a:solidFill>
          </p:spPr>
        </p:sp>
        <p:sp>
          <p:nvSpPr>
            <p:cNvPr name="TextBox 25" id="25"/>
            <p:cNvSpPr txBox="true"/>
            <p:nvPr/>
          </p:nvSpPr>
          <p:spPr>
            <a:xfrm>
              <a:off x="0" y="-38100"/>
              <a:ext cx="830765" cy="8509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3614395">
            <a:off x="14267354" y="1480218"/>
            <a:ext cx="7586069" cy="439924"/>
            <a:chOff x="0" y="0"/>
            <a:chExt cx="3929188" cy="227858"/>
          </a:xfrm>
        </p:grpSpPr>
        <p:sp>
          <p:nvSpPr>
            <p:cNvPr name="Freeform 27" id="27"/>
            <p:cNvSpPr/>
            <p:nvPr/>
          </p:nvSpPr>
          <p:spPr>
            <a:xfrm flipH="false" flipV="false" rot="0">
              <a:off x="0" y="0"/>
              <a:ext cx="3929188" cy="227858"/>
            </a:xfrm>
            <a:custGeom>
              <a:avLst/>
              <a:gdLst/>
              <a:ahLst/>
              <a:cxnLst/>
              <a:rect r="r" b="b" t="t" l="l"/>
              <a:pathLst>
                <a:path h="227858" w="3929188">
                  <a:moveTo>
                    <a:pt x="3725988" y="0"/>
                  </a:moveTo>
                  <a:lnTo>
                    <a:pt x="0" y="0"/>
                  </a:lnTo>
                  <a:lnTo>
                    <a:pt x="203200" y="227858"/>
                  </a:lnTo>
                  <a:lnTo>
                    <a:pt x="3929188" y="227858"/>
                  </a:lnTo>
                  <a:lnTo>
                    <a:pt x="3725988" y="0"/>
                  </a:lnTo>
                  <a:close/>
                </a:path>
              </a:pathLst>
            </a:custGeom>
            <a:solidFill>
              <a:srgbClr val="0088B6"/>
            </a:solidFill>
          </p:spPr>
        </p:sp>
        <p:sp>
          <p:nvSpPr>
            <p:cNvPr name="TextBox 28" id="28"/>
            <p:cNvSpPr txBox="true"/>
            <p:nvPr/>
          </p:nvSpPr>
          <p:spPr>
            <a:xfrm>
              <a:off x="101600" y="-38100"/>
              <a:ext cx="3725988"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3617512">
            <a:off x="-2839354" y="-2212490"/>
            <a:ext cx="3826016" cy="3743280"/>
            <a:chOff x="0" y="0"/>
            <a:chExt cx="830765" cy="812800"/>
          </a:xfrm>
        </p:grpSpPr>
        <p:sp>
          <p:nvSpPr>
            <p:cNvPr name="Freeform 30" id="30"/>
            <p:cNvSpPr/>
            <p:nvPr/>
          </p:nvSpPr>
          <p:spPr>
            <a:xfrm flipH="false" flipV="false" rot="0">
              <a:off x="0" y="0"/>
              <a:ext cx="830765" cy="812800"/>
            </a:xfrm>
            <a:custGeom>
              <a:avLst/>
              <a:gdLst/>
              <a:ahLst/>
              <a:cxnLst/>
              <a:rect r="r" b="b" t="t" l="l"/>
              <a:pathLst>
                <a:path h="812800" w="830765">
                  <a:moveTo>
                    <a:pt x="0" y="0"/>
                  </a:moveTo>
                  <a:lnTo>
                    <a:pt x="830765" y="0"/>
                  </a:lnTo>
                  <a:lnTo>
                    <a:pt x="830765" y="812800"/>
                  </a:lnTo>
                  <a:lnTo>
                    <a:pt x="0" y="812800"/>
                  </a:lnTo>
                  <a:close/>
                </a:path>
              </a:pathLst>
            </a:custGeom>
            <a:solidFill>
              <a:srgbClr val="2B4865"/>
            </a:solidFill>
          </p:spPr>
        </p:sp>
        <p:sp>
          <p:nvSpPr>
            <p:cNvPr name="TextBox 31" id="31"/>
            <p:cNvSpPr txBox="true"/>
            <p:nvPr/>
          </p:nvSpPr>
          <p:spPr>
            <a:xfrm>
              <a:off x="0" y="-38100"/>
              <a:ext cx="830765" cy="8509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7182689">
            <a:off x="-2459765" y="2776133"/>
            <a:ext cx="4800043" cy="449861"/>
            <a:chOff x="0" y="0"/>
            <a:chExt cx="2357911" cy="220984"/>
          </a:xfrm>
        </p:grpSpPr>
        <p:sp>
          <p:nvSpPr>
            <p:cNvPr name="Freeform 33" id="33"/>
            <p:cNvSpPr/>
            <p:nvPr/>
          </p:nvSpPr>
          <p:spPr>
            <a:xfrm flipH="false" flipV="false" rot="0">
              <a:off x="0" y="0"/>
              <a:ext cx="2357911" cy="220984"/>
            </a:xfrm>
            <a:custGeom>
              <a:avLst/>
              <a:gdLst/>
              <a:ahLst/>
              <a:cxnLst/>
              <a:rect r="r" b="b" t="t" l="l"/>
              <a:pathLst>
                <a:path h="220984" w="2357911">
                  <a:moveTo>
                    <a:pt x="203200" y="0"/>
                  </a:moveTo>
                  <a:lnTo>
                    <a:pt x="2357911" y="0"/>
                  </a:lnTo>
                  <a:lnTo>
                    <a:pt x="2154711" y="220984"/>
                  </a:lnTo>
                  <a:lnTo>
                    <a:pt x="0" y="220984"/>
                  </a:lnTo>
                  <a:lnTo>
                    <a:pt x="203200" y="0"/>
                  </a:lnTo>
                  <a:close/>
                </a:path>
              </a:pathLst>
            </a:custGeom>
            <a:solidFill>
              <a:srgbClr val="2B4865"/>
            </a:solidFill>
          </p:spPr>
        </p:sp>
        <p:sp>
          <p:nvSpPr>
            <p:cNvPr name="TextBox 34" id="34"/>
            <p:cNvSpPr txBox="true"/>
            <p:nvPr/>
          </p:nvSpPr>
          <p:spPr>
            <a:xfrm>
              <a:off x="101600" y="-38100"/>
              <a:ext cx="2154711" cy="259084"/>
            </a:xfrm>
            <a:prstGeom prst="rect">
              <a:avLst/>
            </a:prstGeom>
          </p:spPr>
          <p:txBody>
            <a:bodyPr anchor="ctr" rtlCol="false" tIns="50800" lIns="50800" bIns="50800" rIns="50800"/>
            <a:lstStyle/>
            <a:p>
              <a:pPr algn="ctr">
                <a:lnSpc>
                  <a:spcPts val="2659"/>
                </a:lnSpc>
                <a:spcBef>
                  <a:spcPct val="0"/>
                </a:spcBef>
              </a:pPr>
            </a:p>
          </p:txBody>
        </p:sp>
      </p:grpSp>
      <p:grpSp>
        <p:nvGrpSpPr>
          <p:cNvPr name="Group 35" id="35"/>
          <p:cNvGrpSpPr/>
          <p:nvPr/>
        </p:nvGrpSpPr>
        <p:grpSpPr>
          <a:xfrm rot="7182689">
            <a:off x="-3490340" y="1416877"/>
            <a:ext cx="7451059" cy="429861"/>
            <a:chOff x="0" y="0"/>
            <a:chExt cx="3830456" cy="220984"/>
          </a:xfrm>
        </p:grpSpPr>
        <p:sp>
          <p:nvSpPr>
            <p:cNvPr name="Freeform 36" id="36"/>
            <p:cNvSpPr/>
            <p:nvPr/>
          </p:nvSpPr>
          <p:spPr>
            <a:xfrm flipH="false" flipV="false" rot="0">
              <a:off x="0" y="0"/>
              <a:ext cx="3830457" cy="220984"/>
            </a:xfrm>
            <a:custGeom>
              <a:avLst/>
              <a:gdLst/>
              <a:ahLst/>
              <a:cxnLst/>
              <a:rect r="r" b="b" t="t" l="l"/>
              <a:pathLst>
                <a:path h="220984" w="3830457">
                  <a:moveTo>
                    <a:pt x="203200" y="0"/>
                  </a:moveTo>
                  <a:lnTo>
                    <a:pt x="3830457" y="0"/>
                  </a:lnTo>
                  <a:lnTo>
                    <a:pt x="3627257" y="220984"/>
                  </a:lnTo>
                  <a:lnTo>
                    <a:pt x="0" y="220984"/>
                  </a:lnTo>
                  <a:lnTo>
                    <a:pt x="203200" y="0"/>
                  </a:lnTo>
                  <a:close/>
                </a:path>
              </a:pathLst>
            </a:custGeom>
            <a:solidFill>
              <a:srgbClr val="0088B6"/>
            </a:solidFill>
          </p:spPr>
        </p:sp>
        <p:sp>
          <p:nvSpPr>
            <p:cNvPr name="TextBox 37" id="37"/>
            <p:cNvSpPr txBox="true"/>
            <p:nvPr/>
          </p:nvSpPr>
          <p:spPr>
            <a:xfrm>
              <a:off x="101600" y="-38100"/>
              <a:ext cx="3627256" cy="259084"/>
            </a:xfrm>
            <a:prstGeom prst="rect">
              <a:avLst/>
            </a:prstGeom>
          </p:spPr>
          <p:txBody>
            <a:bodyPr anchor="ctr" rtlCol="false" tIns="50800" lIns="50800" bIns="50800" rIns="50800"/>
            <a:lstStyle/>
            <a:p>
              <a:pPr algn="ctr">
                <a:lnSpc>
                  <a:spcPts val="2659"/>
                </a:lnSpc>
                <a:spcBef>
                  <a:spcPct val="0"/>
                </a:spcBef>
              </a:pPr>
            </a:p>
          </p:txBody>
        </p:sp>
      </p:grpSp>
      <p:sp>
        <p:nvSpPr>
          <p:cNvPr name="Freeform 38" id="38"/>
          <p:cNvSpPr/>
          <p:nvPr/>
        </p:nvSpPr>
        <p:spPr>
          <a:xfrm flipH="false" flipV="false" rot="0">
            <a:off x="2779932" y="3524973"/>
            <a:ext cx="1618527" cy="1618527"/>
          </a:xfrm>
          <a:custGeom>
            <a:avLst/>
            <a:gdLst/>
            <a:ahLst/>
            <a:cxnLst/>
            <a:rect r="r" b="b" t="t" l="l"/>
            <a:pathLst>
              <a:path h="1618527" w="1618527">
                <a:moveTo>
                  <a:pt x="0" y="0"/>
                </a:moveTo>
                <a:lnTo>
                  <a:pt x="1618527" y="0"/>
                </a:lnTo>
                <a:lnTo>
                  <a:pt x="1618527" y="1618527"/>
                </a:lnTo>
                <a:lnTo>
                  <a:pt x="0" y="1618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0">
            <a:off x="8465506" y="3710168"/>
            <a:ext cx="1248136" cy="1248136"/>
          </a:xfrm>
          <a:custGeom>
            <a:avLst/>
            <a:gdLst/>
            <a:ahLst/>
            <a:cxnLst/>
            <a:rect r="r" b="b" t="t" l="l"/>
            <a:pathLst>
              <a:path h="1248136" w="1248136">
                <a:moveTo>
                  <a:pt x="0" y="0"/>
                </a:moveTo>
                <a:lnTo>
                  <a:pt x="1248137" y="0"/>
                </a:lnTo>
                <a:lnTo>
                  <a:pt x="1248137" y="1248137"/>
                </a:lnTo>
                <a:lnTo>
                  <a:pt x="0" y="1248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0" id="40"/>
          <p:cNvSpPr/>
          <p:nvPr/>
        </p:nvSpPr>
        <p:spPr>
          <a:xfrm flipH="false" flipV="false" rot="0">
            <a:off x="13995369" y="4002595"/>
            <a:ext cx="1616422" cy="955710"/>
          </a:xfrm>
          <a:custGeom>
            <a:avLst/>
            <a:gdLst/>
            <a:ahLst/>
            <a:cxnLst/>
            <a:rect r="r" b="b" t="t" l="l"/>
            <a:pathLst>
              <a:path h="955710" w="1616422">
                <a:moveTo>
                  <a:pt x="0" y="0"/>
                </a:moveTo>
                <a:lnTo>
                  <a:pt x="1616422" y="0"/>
                </a:lnTo>
                <a:lnTo>
                  <a:pt x="1616422" y="955710"/>
                </a:lnTo>
                <a:lnTo>
                  <a:pt x="0" y="955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1" id="41"/>
          <p:cNvSpPr txBox="true"/>
          <p:nvPr/>
        </p:nvSpPr>
        <p:spPr>
          <a:xfrm rot="0">
            <a:off x="5114044" y="1009650"/>
            <a:ext cx="8059912" cy="1362075"/>
          </a:xfrm>
          <a:prstGeom prst="rect">
            <a:avLst/>
          </a:prstGeom>
        </p:spPr>
        <p:txBody>
          <a:bodyPr anchor="t" rtlCol="false" tIns="0" lIns="0" bIns="0" rIns="0">
            <a:spAutoFit/>
          </a:bodyPr>
          <a:lstStyle/>
          <a:p>
            <a:pPr algn="ctr">
              <a:lnSpc>
                <a:spcPts val="5174"/>
              </a:lnSpc>
            </a:pPr>
            <a:r>
              <a:rPr lang="en-US" sz="4500">
                <a:solidFill>
                  <a:srgbClr val="000000"/>
                </a:solidFill>
                <a:latin typeface="Poppins Bold"/>
              </a:rPr>
              <a:t>Análisis univariado de variables</a:t>
            </a:r>
          </a:p>
        </p:txBody>
      </p:sp>
      <p:sp>
        <p:nvSpPr>
          <p:cNvPr name="TextBox 42" id="42"/>
          <p:cNvSpPr txBox="true"/>
          <p:nvPr/>
        </p:nvSpPr>
        <p:spPr>
          <a:xfrm rot="0">
            <a:off x="1077434" y="5837498"/>
            <a:ext cx="4914671" cy="457200"/>
          </a:xfrm>
          <a:prstGeom prst="rect">
            <a:avLst/>
          </a:prstGeom>
        </p:spPr>
        <p:txBody>
          <a:bodyPr anchor="t" rtlCol="false" tIns="0" lIns="0" bIns="0" rIns="0">
            <a:spAutoFit/>
          </a:bodyPr>
          <a:lstStyle/>
          <a:p>
            <a:pPr algn="ctr">
              <a:lnSpc>
                <a:spcPts val="3449"/>
              </a:lnSpc>
            </a:pPr>
            <a:r>
              <a:rPr lang="en-US" sz="2999">
                <a:solidFill>
                  <a:srgbClr val="FFFFFF"/>
                </a:solidFill>
                <a:latin typeface="Poppins Bold"/>
              </a:rPr>
              <a:t>Categóricas</a:t>
            </a:r>
          </a:p>
        </p:txBody>
      </p:sp>
      <p:sp>
        <p:nvSpPr>
          <p:cNvPr name="TextBox 43" id="43"/>
          <p:cNvSpPr txBox="true"/>
          <p:nvPr/>
        </p:nvSpPr>
        <p:spPr>
          <a:xfrm rot="0">
            <a:off x="6971659" y="5837498"/>
            <a:ext cx="4235831" cy="457200"/>
          </a:xfrm>
          <a:prstGeom prst="rect">
            <a:avLst/>
          </a:prstGeom>
        </p:spPr>
        <p:txBody>
          <a:bodyPr anchor="t" rtlCol="false" tIns="0" lIns="0" bIns="0" rIns="0">
            <a:spAutoFit/>
          </a:bodyPr>
          <a:lstStyle/>
          <a:p>
            <a:pPr algn="ctr">
              <a:lnSpc>
                <a:spcPts val="3449"/>
              </a:lnSpc>
            </a:pPr>
            <a:r>
              <a:rPr lang="en-US" sz="2999">
                <a:solidFill>
                  <a:srgbClr val="FFFFFF"/>
                </a:solidFill>
                <a:latin typeface="Poppins Bold"/>
              </a:rPr>
              <a:t>Numéricas</a:t>
            </a:r>
          </a:p>
        </p:txBody>
      </p:sp>
      <p:sp>
        <p:nvSpPr>
          <p:cNvPr name="TextBox 44" id="44"/>
          <p:cNvSpPr txBox="true"/>
          <p:nvPr/>
        </p:nvSpPr>
        <p:spPr>
          <a:xfrm rot="0">
            <a:off x="13292672" y="5837498"/>
            <a:ext cx="2912965" cy="457200"/>
          </a:xfrm>
          <a:prstGeom prst="rect">
            <a:avLst/>
          </a:prstGeom>
        </p:spPr>
        <p:txBody>
          <a:bodyPr anchor="t" rtlCol="false" tIns="0" lIns="0" bIns="0" rIns="0">
            <a:spAutoFit/>
          </a:bodyPr>
          <a:lstStyle/>
          <a:p>
            <a:pPr algn="ctr">
              <a:lnSpc>
                <a:spcPts val="3449"/>
              </a:lnSpc>
            </a:pPr>
            <a:r>
              <a:rPr lang="en-US" sz="2999">
                <a:solidFill>
                  <a:srgbClr val="FFFFFF"/>
                </a:solidFill>
                <a:latin typeface="Poppins Bold"/>
              </a:rPr>
              <a:t>Booleanas</a:t>
            </a:r>
          </a:p>
        </p:txBody>
      </p:sp>
      <p:sp>
        <p:nvSpPr>
          <p:cNvPr name="TextBox 45" id="45"/>
          <p:cNvSpPr txBox="true"/>
          <p:nvPr/>
        </p:nvSpPr>
        <p:spPr>
          <a:xfrm rot="0">
            <a:off x="715379" y="7116395"/>
            <a:ext cx="5638782" cy="470535"/>
          </a:xfrm>
          <a:prstGeom prst="rect">
            <a:avLst/>
          </a:prstGeom>
        </p:spPr>
        <p:txBody>
          <a:bodyPr anchor="t" rtlCol="false" tIns="0" lIns="0" bIns="0" rIns="0">
            <a:spAutoFit/>
          </a:bodyPr>
          <a:lstStyle/>
          <a:p>
            <a:pPr algn="just">
              <a:lnSpc>
                <a:spcPts val="3569"/>
              </a:lnSpc>
            </a:pPr>
            <a:r>
              <a:rPr lang="en-US" sz="2999">
                <a:solidFill>
                  <a:srgbClr val="FFFFFF"/>
                </a:solidFill>
                <a:latin typeface="Poppins"/>
              </a:rPr>
              <a:t>Month, Visitor type</a:t>
            </a:r>
          </a:p>
        </p:txBody>
      </p:sp>
      <p:sp>
        <p:nvSpPr>
          <p:cNvPr name="TextBox 46" id="46"/>
          <p:cNvSpPr txBox="true"/>
          <p:nvPr/>
        </p:nvSpPr>
        <p:spPr>
          <a:xfrm rot="0">
            <a:off x="6632239" y="6524575"/>
            <a:ext cx="5023522" cy="1202690"/>
          </a:xfrm>
          <a:prstGeom prst="rect">
            <a:avLst/>
          </a:prstGeom>
        </p:spPr>
        <p:txBody>
          <a:bodyPr anchor="t" rtlCol="false" tIns="0" lIns="0" bIns="0" rIns="0">
            <a:spAutoFit/>
          </a:bodyPr>
          <a:lstStyle/>
          <a:p>
            <a:pPr algn="just">
              <a:lnSpc>
                <a:spcPts val="2379"/>
              </a:lnSpc>
            </a:pPr>
            <a:r>
              <a:rPr lang="en-US" sz="1999">
                <a:solidFill>
                  <a:srgbClr val="FFFFFF"/>
                </a:solidFill>
                <a:latin typeface="Poppins"/>
              </a:rPr>
              <a:t>Reviews, Duración de Reviews, Duración de Páginas Relacionadas con Productos, Tasas de Rebote, Tasas de Salida, Valor de Página, Día Especial</a:t>
            </a:r>
          </a:p>
        </p:txBody>
      </p:sp>
      <p:sp>
        <p:nvSpPr>
          <p:cNvPr name="TextBox 47" id="47"/>
          <p:cNvSpPr txBox="true"/>
          <p:nvPr/>
        </p:nvSpPr>
        <p:spPr>
          <a:xfrm rot="0">
            <a:off x="13036867" y="6895542"/>
            <a:ext cx="5023522" cy="451231"/>
          </a:xfrm>
          <a:prstGeom prst="rect">
            <a:avLst/>
          </a:prstGeom>
        </p:spPr>
        <p:txBody>
          <a:bodyPr anchor="t" rtlCol="false" tIns="0" lIns="0" bIns="0" rIns="0">
            <a:spAutoFit/>
          </a:bodyPr>
          <a:lstStyle/>
          <a:p>
            <a:pPr algn="just">
              <a:lnSpc>
                <a:spcPts val="3331"/>
              </a:lnSpc>
            </a:pPr>
            <a:r>
              <a:rPr lang="en-US" sz="2799">
                <a:solidFill>
                  <a:srgbClr val="FFFFFF"/>
                </a:solidFill>
                <a:latin typeface="Poppins"/>
              </a:rPr>
              <a:t>'Weekend' y 'Purchase'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906" y="-114491"/>
            <a:ext cx="6696360" cy="10515983"/>
            <a:chOff x="0" y="0"/>
            <a:chExt cx="21004886" cy="32986129"/>
          </a:xfrm>
        </p:grpSpPr>
        <p:sp>
          <p:nvSpPr>
            <p:cNvPr name="Freeform 3" id="3"/>
            <p:cNvSpPr/>
            <p:nvPr/>
          </p:nvSpPr>
          <p:spPr>
            <a:xfrm flipH="false" flipV="false" rot="0">
              <a:off x="0" y="0"/>
              <a:ext cx="21004912" cy="32986092"/>
            </a:xfrm>
            <a:custGeom>
              <a:avLst/>
              <a:gdLst/>
              <a:ahLst/>
              <a:cxnLst/>
              <a:rect r="r" b="b" t="t" l="l"/>
              <a:pathLst>
                <a:path h="32986092" w="21004912">
                  <a:moveTo>
                    <a:pt x="0" y="0"/>
                  </a:moveTo>
                  <a:lnTo>
                    <a:pt x="0" y="32986092"/>
                  </a:lnTo>
                  <a:lnTo>
                    <a:pt x="7515860" y="32986092"/>
                  </a:lnTo>
                  <a:lnTo>
                    <a:pt x="21004912" y="9356090"/>
                  </a:lnTo>
                  <a:lnTo>
                    <a:pt x="17844897" y="0"/>
                  </a:lnTo>
                  <a:close/>
                </a:path>
              </a:pathLst>
            </a:custGeom>
            <a:blipFill>
              <a:blip r:embed="rId2"/>
              <a:stretch>
                <a:fillRect l="-48517" t="0" r="-86748" b="0"/>
              </a:stretch>
            </a:blipFill>
          </p:spPr>
        </p:sp>
      </p:grpSp>
      <p:grpSp>
        <p:nvGrpSpPr>
          <p:cNvPr name="Group 4" id="4"/>
          <p:cNvGrpSpPr/>
          <p:nvPr/>
        </p:nvGrpSpPr>
        <p:grpSpPr>
          <a:xfrm rot="0">
            <a:off x="3657428" y="8613038"/>
            <a:ext cx="3389448" cy="2965767"/>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7174198">
            <a:off x="6371879" y="6497123"/>
            <a:ext cx="1468479" cy="613615"/>
            <a:chOff x="0" y="0"/>
            <a:chExt cx="812800" cy="339635"/>
          </a:xfrm>
        </p:grpSpPr>
        <p:sp>
          <p:nvSpPr>
            <p:cNvPr name="Freeform 8" id="8"/>
            <p:cNvSpPr/>
            <p:nvPr/>
          </p:nvSpPr>
          <p:spPr>
            <a:xfrm flipH="false" flipV="false" rot="0">
              <a:off x="0" y="0"/>
              <a:ext cx="812800" cy="339635"/>
            </a:xfrm>
            <a:custGeom>
              <a:avLst/>
              <a:gdLst/>
              <a:ahLst/>
              <a:cxnLst/>
              <a:rect r="r" b="b" t="t" l="l"/>
              <a:pathLst>
                <a:path h="339635" w="812800">
                  <a:moveTo>
                    <a:pt x="203200" y="0"/>
                  </a:moveTo>
                  <a:lnTo>
                    <a:pt x="812800" y="0"/>
                  </a:lnTo>
                  <a:lnTo>
                    <a:pt x="609600" y="339635"/>
                  </a:lnTo>
                  <a:lnTo>
                    <a:pt x="0" y="339635"/>
                  </a:lnTo>
                  <a:lnTo>
                    <a:pt x="203200" y="0"/>
                  </a:lnTo>
                  <a:close/>
                </a:path>
              </a:pathLst>
            </a:custGeom>
            <a:solidFill>
              <a:srgbClr val="0088B6"/>
            </a:solidFill>
          </p:spPr>
        </p:sp>
        <p:sp>
          <p:nvSpPr>
            <p:cNvPr name="TextBox 9" id="9"/>
            <p:cNvSpPr txBox="true"/>
            <p:nvPr/>
          </p:nvSpPr>
          <p:spPr>
            <a:xfrm>
              <a:off x="101600" y="-38100"/>
              <a:ext cx="609600" cy="37773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7174198">
            <a:off x="5672532" y="7711981"/>
            <a:ext cx="1468479" cy="613615"/>
            <a:chOff x="0" y="0"/>
            <a:chExt cx="812800" cy="339635"/>
          </a:xfrm>
        </p:grpSpPr>
        <p:sp>
          <p:nvSpPr>
            <p:cNvPr name="Freeform 11" id="11"/>
            <p:cNvSpPr/>
            <p:nvPr/>
          </p:nvSpPr>
          <p:spPr>
            <a:xfrm flipH="false" flipV="false" rot="0">
              <a:off x="0" y="0"/>
              <a:ext cx="812800" cy="339635"/>
            </a:xfrm>
            <a:custGeom>
              <a:avLst/>
              <a:gdLst/>
              <a:ahLst/>
              <a:cxnLst/>
              <a:rect r="r" b="b" t="t" l="l"/>
              <a:pathLst>
                <a:path h="339635" w="812800">
                  <a:moveTo>
                    <a:pt x="203200" y="0"/>
                  </a:moveTo>
                  <a:lnTo>
                    <a:pt x="812800" y="0"/>
                  </a:lnTo>
                  <a:lnTo>
                    <a:pt x="609600" y="339635"/>
                  </a:lnTo>
                  <a:lnTo>
                    <a:pt x="0" y="339635"/>
                  </a:lnTo>
                  <a:lnTo>
                    <a:pt x="203200" y="0"/>
                  </a:lnTo>
                  <a:close/>
                </a:path>
              </a:pathLst>
            </a:custGeom>
            <a:solidFill>
              <a:srgbClr val="2B4865"/>
            </a:solidFill>
          </p:spPr>
        </p:sp>
        <p:sp>
          <p:nvSpPr>
            <p:cNvPr name="TextBox 12" id="12"/>
            <p:cNvSpPr txBox="true"/>
            <p:nvPr/>
          </p:nvSpPr>
          <p:spPr>
            <a:xfrm>
              <a:off x="101600" y="-38100"/>
              <a:ext cx="609600" cy="37773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7182689">
            <a:off x="217831" y="7687896"/>
            <a:ext cx="9765479" cy="915222"/>
            <a:chOff x="0" y="0"/>
            <a:chExt cx="2357911" cy="220984"/>
          </a:xfrm>
        </p:grpSpPr>
        <p:sp>
          <p:nvSpPr>
            <p:cNvPr name="Freeform 14" id="14"/>
            <p:cNvSpPr/>
            <p:nvPr/>
          </p:nvSpPr>
          <p:spPr>
            <a:xfrm flipH="false" flipV="false" rot="0">
              <a:off x="0" y="0"/>
              <a:ext cx="2357911" cy="220984"/>
            </a:xfrm>
            <a:custGeom>
              <a:avLst/>
              <a:gdLst/>
              <a:ahLst/>
              <a:cxnLst/>
              <a:rect r="r" b="b" t="t" l="l"/>
              <a:pathLst>
                <a:path h="220984" w="2357911">
                  <a:moveTo>
                    <a:pt x="203200" y="0"/>
                  </a:moveTo>
                  <a:lnTo>
                    <a:pt x="2357911" y="0"/>
                  </a:lnTo>
                  <a:lnTo>
                    <a:pt x="2154711" y="220984"/>
                  </a:lnTo>
                  <a:lnTo>
                    <a:pt x="0" y="220984"/>
                  </a:lnTo>
                  <a:lnTo>
                    <a:pt x="203200" y="0"/>
                  </a:lnTo>
                  <a:close/>
                </a:path>
              </a:pathLst>
            </a:custGeom>
            <a:solidFill>
              <a:srgbClr val="2B4865"/>
            </a:solidFill>
          </p:spPr>
        </p:sp>
        <p:sp>
          <p:nvSpPr>
            <p:cNvPr name="TextBox 15" id="15"/>
            <p:cNvSpPr txBox="true"/>
            <p:nvPr/>
          </p:nvSpPr>
          <p:spPr>
            <a:xfrm>
              <a:off x="101600" y="-38100"/>
              <a:ext cx="2154711" cy="25908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3585562">
            <a:off x="3265111" y="-2593527"/>
            <a:ext cx="7176132" cy="3768785"/>
            <a:chOff x="0" y="0"/>
            <a:chExt cx="435643" cy="228792"/>
          </a:xfrm>
        </p:grpSpPr>
        <p:sp>
          <p:nvSpPr>
            <p:cNvPr name="Freeform 17" id="17"/>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8" id="18"/>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7182689">
            <a:off x="-2007246" y="4701411"/>
            <a:ext cx="15622060" cy="901256"/>
            <a:chOff x="0" y="0"/>
            <a:chExt cx="3830456" cy="220984"/>
          </a:xfrm>
        </p:grpSpPr>
        <p:sp>
          <p:nvSpPr>
            <p:cNvPr name="Freeform 20" id="20"/>
            <p:cNvSpPr/>
            <p:nvPr/>
          </p:nvSpPr>
          <p:spPr>
            <a:xfrm flipH="false" flipV="false" rot="0">
              <a:off x="0" y="0"/>
              <a:ext cx="3830457" cy="220984"/>
            </a:xfrm>
            <a:custGeom>
              <a:avLst/>
              <a:gdLst/>
              <a:ahLst/>
              <a:cxnLst/>
              <a:rect r="r" b="b" t="t" l="l"/>
              <a:pathLst>
                <a:path h="220984" w="3830457">
                  <a:moveTo>
                    <a:pt x="203200" y="0"/>
                  </a:moveTo>
                  <a:lnTo>
                    <a:pt x="3830457" y="0"/>
                  </a:lnTo>
                  <a:lnTo>
                    <a:pt x="3627257" y="220984"/>
                  </a:lnTo>
                  <a:lnTo>
                    <a:pt x="0" y="220984"/>
                  </a:lnTo>
                  <a:lnTo>
                    <a:pt x="203200" y="0"/>
                  </a:lnTo>
                  <a:close/>
                </a:path>
              </a:pathLst>
            </a:custGeom>
            <a:solidFill>
              <a:srgbClr val="0088B6"/>
            </a:solidFill>
          </p:spPr>
        </p:sp>
        <p:sp>
          <p:nvSpPr>
            <p:cNvPr name="TextBox 21" id="21"/>
            <p:cNvSpPr txBox="true"/>
            <p:nvPr/>
          </p:nvSpPr>
          <p:spPr>
            <a:xfrm>
              <a:off x="101600" y="-38100"/>
              <a:ext cx="3627256" cy="259084"/>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8540876" y="1668780"/>
            <a:ext cx="9095826" cy="8401826"/>
          </a:xfrm>
          <a:prstGeom prst="rect">
            <a:avLst/>
          </a:prstGeom>
        </p:spPr>
        <p:txBody>
          <a:bodyPr anchor="t" rtlCol="false" tIns="0" lIns="0" bIns="0" rIns="0">
            <a:spAutoFit/>
          </a:bodyPr>
          <a:lstStyle/>
          <a:p>
            <a:pPr algn="just">
              <a:lnSpc>
                <a:spcPts val="3703"/>
              </a:lnSpc>
            </a:pPr>
            <a:r>
              <a:rPr lang="en-US" sz="3112">
                <a:solidFill>
                  <a:srgbClr val="000000"/>
                </a:solidFill>
                <a:latin typeface="Poppins"/>
              </a:rPr>
              <a:t>“Purchase”</a:t>
            </a:r>
          </a:p>
          <a:p>
            <a:pPr algn="just">
              <a:lnSpc>
                <a:spcPts val="3703"/>
              </a:lnSpc>
            </a:pPr>
            <a:r>
              <a:rPr lang="en-US" sz="3112">
                <a:solidFill>
                  <a:srgbClr val="000000"/>
                </a:solidFill>
                <a:latin typeface="Poppins"/>
              </a:rPr>
              <a:t>Al analizar la variable objetivo, que en este caso es 'Purchase' (compra realizada o no).</a:t>
            </a:r>
          </a:p>
          <a:p>
            <a:pPr algn="just">
              <a:lnSpc>
                <a:spcPts val="3703"/>
              </a:lnSpc>
            </a:pPr>
            <a:r>
              <a:rPr lang="en-US" sz="3112">
                <a:solidFill>
                  <a:srgbClr val="000000"/>
                </a:solidFill>
                <a:latin typeface="Poppins"/>
              </a:rPr>
              <a:t>Se pueden extraer conclusiones clave sobre los factores que impulsan las conversiones en un sitio web o plataforma. </a:t>
            </a:r>
          </a:p>
          <a:p>
            <a:pPr algn="just">
              <a:lnSpc>
                <a:spcPts val="3703"/>
              </a:lnSpc>
            </a:pPr>
          </a:p>
          <a:p>
            <a:pPr algn="just">
              <a:lnSpc>
                <a:spcPts val="3703"/>
              </a:lnSpc>
            </a:pPr>
            <a:r>
              <a:rPr lang="en-US" sz="3112">
                <a:solidFill>
                  <a:srgbClr val="000000"/>
                </a:solidFill>
                <a:latin typeface="Poppins"/>
              </a:rPr>
              <a:t>Esto es fundamental para la toma de decisiones estratégicas orientadas a mejorar las tasas de conversión y optimizar la experiencia del usuario. </a:t>
            </a:r>
          </a:p>
          <a:p>
            <a:pPr algn="just">
              <a:lnSpc>
                <a:spcPts val="3703"/>
              </a:lnSpc>
            </a:pPr>
          </a:p>
          <a:p>
            <a:pPr algn="just">
              <a:lnSpc>
                <a:spcPts val="3703"/>
              </a:lnSpc>
            </a:pPr>
            <a:r>
              <a:rPr lang="en-US" sz="3112">
                <a:solidFill>
                  <a:srgbClr val="000000"/>
                </a:solidFill>
                <a:latin typeface="Poppins"/>
              </a:rPr>
              <a:t>Además, evaluar la variable objetivo permite identificar patrones de comportamiento y preferencias que pueden guiar el diseño de estrategias de marketing, personalización de contenido y desarrollo de productos o servicios.</a:t>
            </a:r>
          </a:p>
        </p:txBody>
      </p:sp>
      <p:sp>
        <p:nvSpPr>
          <p:cNvPr name="TextBox 23" id="23"/>
          <p:cNvSpPr txBox="true"/>
          <p:nvPr/>
        </p:nvSpPr>
        <p:spPr>
          <a:xfrm rot="0">
            <a:off x="11531783" y="1019175"/>
            <a:ext cx="5727517" cy="687705"/>
          </a:xfrm>
          <a:prstGeom prst="rect">
            <a:avLst/>
          </a:prstGeom>
        </p:spPr>
        <p:txBody>
          <a:bodyPr anchor="t" rtlCol="false" tIns="0" lIns="0" bIns="0" rIns="0">
            <a:spAutoFit/>
          </a:bodyPr>
          <a:lstStyle/>
          <a:p>
            <a:pPr algn="r">
              <a:lnSpc>
                <a:spcPts val="5084"/>
              </a:lnSpc>
            </a:pPr>
            <a:r>
              <a:rPr lang="en-US" sz="4499" spc="-134">
                <a:solidFill>
                  <a:srgbClr val="000000"/>
                </a:solidFill>
                <a:latin typeface="Poppins Bold"/>
              </a:rPr>
              <a:t>Variable Objetivo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345814" y="-148127"/>
            <a:ext cx="5036511" cy="10583255"/>
            <a:chOff x="0" y="0"/>
            <a:chExt cx="15697910" cy="32986129"/>
          </a:xfrm>
        </p:grpSpPr>
        <p:sp>
          <p:nvSpPr>
            <p:cNvPr name="Freeform 3" id="3"/>
            <p:cNvSpPr/>
            <p:nvPr/>
          </p:nvSpPr>
          <p:spPr>
            <a:xfrm flipH="false" flipV="false" rot="0">
              <a:off x="0" y="0"/>
              <a:ext cx="15697834" cy="32986092"/>
            </a:xfrm>
            <a:custGeom>
              <a:avLst/>
              <a:gdLst/>
              <a:ahLst/>
              <a:cxnLst/>
              <a:rect r="r" b="b" t="t" l="l"/>
              <a:pathLst>
                <a:path h="32986092" w="15697834">
                  <a:moveTo>
                    <a:pt x="2361623" y="0"/>
                  </a:moveTo>
                  <a:lnTo>
                    <a:pt x="0" y="9356090"/>
                  </a:lnTo>
                  <a:lnTo>
                    <a:pt x="10080889" y="32986092"/>
                  </a:lnTo>
                  <a:lnTo>
                    <a:pt x="15697834" y="32986092"/>
                  </a:lnTo>
                  <a:lnTo>
                    <a:pt x="15697834" y="0"/>
                  </a:lnTo>
                  <a:close/>
                </a:path>
              </a:pathLst>
            </a:custGeom>
            <a:blipFill>
              <a:blip r:embed="rId2"/>
              <a:stretch>
                <a:fillRect l="-32329" t="0" r="-182867" b="0"/>
              </a:stretch>
            </a:blipFill>
          </p:spPr>
        </p:sp>
      </p:grpSp>
      <p:grpSp>
        <p:nvGrpSpPr>
          <p:cNvPr name="Group 4" id="4"/>
          <p:cNvGrpSpPr/>
          <p:nvPr/>
        </p:nvGrpSpPr>
        <p:grpSpPr>
          <a:xfrm rot="3614395">
            <a:off x="9666207" y="6997346"/>
            <a:ext cx="11058055" cy="802493"/>
            <a:chOff x="0" y="0"/>
            <a:chExt cx="3139792" cy="227858"/>
          </a:xfrm>
        </p:grpSpPr>
        <p:sp>
          <p:nvSpPr>
            <p:cNvPr name="Freeform 5" id="5"/>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6" id="6"/>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4292735">
            <a:off x="9656545" y="-3140354"/>
            <a:ext cx="6548333" cy="4248539"/>
            <a:chOff x="0" y="0"/>
            <a:chExt cx="435643" cy="282644"/>
          </a:xfrm>
        </p:grpSpPr>
        <p:sp>
          <p:nvSpPr>
            <p:cNvPr name="Freeform 8" id="8"/>
            <p:cNvSpPr/>
            <p:nvPr/>
          </p:nvSpPr>
          <p:spPr>
            <a:xfrm flipH="false" flipV="false" rot="0">
              <a:off x="0" y="0"/>
              <a:ext cx="435643" cy="282644"/>
            </a:xfrm>
            <a:custGeom>
              <a:avLst/>
              <a:gdLst/>
              <a:ahLst/>
              <a:cxnLst/>
              <a:rect r="r" b="b" t="t" l="l"/>
              <a:pathLst>
                <a:path h="282644" w="435643">
                  <a:moveTo>
                    <a:pt x="203200" y="0"/>
                  </a:moveTo>
                  <a:lnTo>
                    <a:pt x="435643" y="0"/>
                  </a:lnTo>
                  <a:lnTo>
                    <a:pt x="232443" y="282644"/>
                  </a:lnTo>
                  <a:lnTo>
                    <a:pt x="0" y="282644"/>
                  </a:lnTo>
                  <a:lnTo>
                    <a:pt x="203200" y="0"/>
                  </a:lnTo>
                  <a:close/>
                </a:path>
              </a:pathLst>
            </a:custGeom>
            <a:solidFill>
              <a:srgbClr val="2B4865"/>
            </a:solidFill>
          </p:spPr>
        </p:sp>
        <p:sp>
          <p:nvSpPr>
            <p:cNvPr name="TextBox 9" id="9"/>
            <p:cNvSpPr txBox="true"/>
            <p:nvPr/>
          </p:nvSpPr>
          <p:spPr>
            <a:xfrm>
              <a:off x="101600" y="-38100"/>
              <a:ext cx="232443" cy="32074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3748233">
            <a:off x="7005194" y="4080317"/>
            <a:ext cx="14583244" cy="802493"/>
            <a:chOff x="0" y="0"/>
            <a:chExt cx="4140724" cy="227858"/>
          </a:xfrm>
        </p:grpSpPr>
        <p:sp>
          <p:nvSpPr>
            <p:cNvPr name="Freeform 11" id="11"/>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2" id="12"/>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992901" y="1725473"/>
            <a:ext cx="8058615" cy="6177979"/>
          </a:xfrm>
          <a:custGeom>
            <a:avLst/>
            <a:gdLst/>
            <a:ahLst/>
            <a:cxnLst/>
            <a:rect r="r" b="b" t="t" l="l"/>
            <a:pathLst>
              <a:path h="6177979" w="8058615">
                <a:moveTo>
                  <a:pt x="0" y="0"/>
                </a:moveTo>
                <a:lnTo>
                  <a:pt x="8058616" y="0"/>
                </a:lnTo>
                <a:lnTo>
                  <a:pt x="8058616" y="6177979"/>
                </a:lnTo>
                <a:lnTo>
                  <a:pt x="0" y="6177979"/>
                </a:lnTo>
                <a:lnTo>
                  <a:pt x="0" y="0"/>
                </a:lnTo>
                <a:close/>
              </a:path>
            </a:pathLst>
          </a:custGeom>
          <a:blipFill>
            <a:blip r:embed="rId3"/>
            <a:stretch>
              <a:fillRect l="0" t="0" r="0" b="0"/>
            </a:stretch>
          </a:blipFill>
        </p:spPr>
      </p:sp>
      <p:sp>
        <p:nvSpPr>
          <p:cNvPr name="TextBox 14" id="14"/>
          <p:cNvSpPr txBox="true"/>
          <p:nvPr/>
        </p:nvSpPr>
        <p:spPr>
          <a:xfrm rot="0">
            <a:off x="1028700" y="7602214"/>
            <a:ext cx="12499123" cy="2288794"/>
          </a:xfrm>
          <a:prstGeom prst="rect">
            <a:avLst/>
          </a:prstGeom>
        </p:spPr>
        <p:txBody>
          <a:bodyPr anchor="t" rtlCol="false" tIns="0" lIns="0" bIns="0" rIns="0">
            <a:spAutoFit/>
          </a:bodyPr>
          <a:lstStyle/>
          <a:p>
            <a:pPr algn="just">
              <a:lnSpc>
                <a:spcPts val="2618"/>
              </a:lnSpc>
            </a:pPr>
            <a:r>
              <a:rPr lang="en-US" sz="2200">
                <a:solidFill>
                  <a:srgbClr val="000000"/>
                </a:solidFill>
                <a:latin typeface="Poppins"/>
              </a:rPr>
              <a:t>Correlación positiva</a:t>
            </a:r>
          </a:p>
          <a:p>
            <a:pPr algn="just">
              <a:lnSpc>
                <a:spcPts val="2618"/>
              </a:lnSpc>
            </a:pPr>
            <a:r>
              <a:rPr lang="en-US" sz="2200">
                <a:solidFill>
                  <a:srgbClr val="000000"/>
                </a:solidFill>
                <a:latin typeface="Poppins"/>
              </a:rPr>
              <a:t>Correlación negativa</a:t>
            </a:r>
          </a:p>
          <a:p>
            <a:pPr algn="just">
              <a:lnSpc>
                <a:spcPts val="2618"/>
              </a:lnSpc>
            </a:pPr>
            <a:r>
              <a:rPr lang="en-US" sz="2200">
                <a:solidFill>
                  <a:srgbClr val="000000"/>
                </a:solidFill>
                <a:latin typeface="Poppins"/>
              </a:rPr>
              <a:t>Correlación débiles o nulas</a:t>
            </a:r>
          </a:p>
          <a:p>
            <a:pPr algn="just">
              <a:lnSpc>
                <a:spcPts val="2618"/>
              </a:lnSpc>
            </a:pPr>
          </a:p>
          <a:p>
            <a:pPr algn="just" marL="474981" indent="-237491" lvl="1">
              <a:lnSpc>
                <a:spcPts val="2618"/>
              </a:lnSpc>
              <a:buFont typeface="Arial"/>
              <a:buChar char="•"/>
            </a:pPr>
            <a:r>
              <a:rPr lang="en-US" sz="2200">
                <a:solidFill>
                  <a:srgbClr val="000000"/>
                </a:solidFill>
                <a:latin typeface="Poppins"/>
              </a:rPr>
              <a:t>Correlaciones significativas entre algunas variables numéricas</a:t>
            </a:r>
          </a:p>
          <a:p>
            <a:pPr algn="just" marL="474981" indent="-237491" lvl="1">
              <a:lnSpc>
                <a:spcPts val="2618"/>
              </a:lnSpc>
              <a:buFont typeface="Arial"/>
              <a:buChar char="•"/>
            </a:pPr>
            <a:r>
              <a:rPr lang="en-US" sz="2200">
                <a:solidFill>
                  <a:srgbClr val="000000"/>
                </a:solidFill>
                <a:latin typeface="Poppins"/>
              </a:rPr>
              <a:t>Correlación inversa entre BounceRates y PageValues</a:t>
            </a:r>
          </a:p>
          <a:p>
            <a:pPr algn="just">
              <a:lnSpc>
                <a:spcPts val="2618"/>
              </a:lnSpc>
            </a:pPr>
          </a:p>
        </p:txBody>
      </p:sp>
      <p:sp>
        <p:nvSpPr>
          <p:cNvPr name="TextBox 15" id="15"/>
          <p:cNvSpPr txBox="true"/>
          <p:nvPr/>
        </p:nvSpPr>
        <p:spPr>
          <a:xfrm rot="0">
            <a:off x="1028700" y="680085"/>
            <a:ext cx="6714890" cy="68770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Matriz de correlación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98414" y="-148127"/>
            <a:ext cx="4083911" cy="10583255"/>
            <a:chOff x="0" y="0"/>
            <a:chExt cx="12728825" cy="32986129"/>
          </a:xfrm>
        </p:grpSpPr>
        <p:sp>
          <p:nvSpPr>
            <p:cNvPr name="Freeform 3" id="3"/>
            <p:cNvSpPr/>
            <p:nvPr/>
          </p:nvSpPr>
          <p:spPr>
            <a:xfrm flipH="false" flipV="false" rot="0">
              <a:off x="0" y="0"/>
              <a:ext cx="12728764" cy="32986092"/>
            </a:xfrm>
            <a:custGeom>
              <a:avLst/>
              <a:gdLst/>
              <a:ahLst/>
              <a:cxnLst/>
              <a:rect r="r" b="b" t="t" l="l"/>
              <a:pathLst>
                <a:path h="32986092" w="12728764">
                  <a:moveTo>
                    <a:pt x="1914948" y="0"/>
                  </a:moveTo>
                  <a:lnTo>
                    <a:pt x="0" y="9356090"/>
                  </a:lnTo>
                  <a:lnTo>
                    <a:pt x="8174201" y="32986092"/>
                  </a:lnTo>
                  <a:lnTo>
                    <a:pt x="12728764" y="32986092"/>
                  </a:lnTo>
                  <a:lnTo>
                    <a:pt x="12728764" y="0"/>
                  </a:lnTo>
                  <a:close/>
                </a:path>
              </a:pathLst>
            </a:custGeom>
            <a:blipFill>
              <a:blip r:embed="rId2"/>
              <a:stretch>
                <a:fillRect l="-241846" t="0" r="-46872" b="0"/>
              </a:stretch>
            </a:blipFill>
          </p:spPr>
        </p:sp>
      </p:grpSp>
      <p:grpSp>
        <p:nvGrpSpPr>
          <p:cNvPr name="Group 4" id="4"/>
          <p:cNvGrpSpPr/>
          <p:nvPr/>
        </p:nvGrpSpPr>
        <p:grpSpPr>
          <a:xfrm rot="3614395">
            <a:off x="10293885" y="7500120"/>
            <a:ext cx="11058055" cy="802493"/>
            <a:chOff x="0" y="0"/>
            <a:chExt cx="3139792" cy="227858"/>
          </a:xfrm>
        </p:grpSpPr>
        <p:sp>
          <p:nvSpPr>
            <p:cNvPr name="Freeform 5" id="5"/>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6" id="6"/>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4292735">
            <a:off x="10135877" y="-2425818"/>
            <a:ext cx="7601173" cy="3992009"/>
            <a:chOff x="0" y="0"/>
            <a:chExt cx="435643" cy="228792"/>
          </a:xfrm>
        </p:grpSpPr>
        <p:sp>
          <p:nvSpPr>
            <p:cNvPr name="Freeform 8" id="8"/>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9" id="9"/>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3614395">
            <a:off x="7516068" y="4449474"/>
            <a:ext cx="14583244" cy="802493"/>
            <a:chOff x="0" y="0"/>
            <a:chExt cx="4140724" cy="227858"/>
          </a:xfrm>
        </p:grpSpPr>
        <p:sp>
          <p:nvSpPr>
            <p:cNvPr name="Freeform 11" id="11"/>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2" id="12"/>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2187824" y="1609085"/>
            <a:ext cx="8421706" cy="6888847"/>
          </a:xfrm>
          <a:custGeom>
            <a:avLst/>
            <a:gdLst/>
            <a:ahLst/>
            <a:cxnLst/>
            <a:rect r="r" b="b" t="t" l="l"/>
            <a:pathLst>
              <a:path h="6888847" w="8421706">
                <a:moveTo>
                  <a:pt x="0" y="0"/>
                </a:moveTo>
                <a:lnTo>
                  <a:pt x="8421706" y="0"/>
                </a:lnTo>
                <a:lnTo>
                  <a:pt x="8421706" y="6888848"/>
                </a:lnTo>
                <a:lnTo>
                  <a:pt x="0" y="6888848"/>
                </a:lnTo>
                <a:lnTo>
                  <a:pt x="0" y="0"/>
                </a:lnTo>
                <a:close/>
              </a:path>
            </a:pathLst>
          </a:custGeom>
          <a:blipFill>
            <a:blip r:embed="rId3"/>
            <a:stretch>
              <a:fillRect l="0" t="0" r="0" b="0"/>
            </a:stretch>
          </a:blipFill>
        </p:spPr>
      </p:sp>
      <p:sp>
        <p:nvSpPr>
          <p:cNvPr name="TextBox 14" id="14"/>
          <p:cNvSpPr txBox="true"/>
          <p:nvPr/>
        </p:nvSpPr>
        <p:spPr>
          <a:xfrm rot="0">
            <a:off x="11480757" y="7115347"/>
            <a:ext cx="3326933" cy="2755646"/>
          </a:xfrm>
          <a:prstGeom prst="rect">
            <a:avLst/>
          </a:prstGeom>
        </p:spPr>
        <p:txBody>
          <a:bodyPr anchor="t" rtlCol="false" tIns="0" lIns="0" bIns="0" rIns="0">
            <a:spAutoFit/>
          </a:bodyPr>
          <a:lstStyle/>
          <a:p>
            <a:pPr algn="just" marL="496571" indent="-248285" lvl="1">
              <a:lnSpc>
                <a:spcPts val="2737"/>
              </a:lnSpc>
              <a:buFont typeface="Arial"/>
              <a:buChar char="•"/>
            </a:pPr>
            <a:r>
              <a:rPr lang="en-US" sz="2300">
                <a:solidFill>
                  <a:srgbClr val="000000"/>
                </a:solidFill>
                <a:latin typeface="Poppins"/>
              </a:rPr>
              <a:t>No se encontraron datos faltantes</a:t>
            </a:r>
          </a:p>
          <a:p>
            <a:pPr algn="just" marL="496571" indent="-248285" lvl="1">
              <a:lnSpc>
                <a:spcPts val="2737"/>
              </a:lnSpc>
              <a:buFont typeface="Arial"/>
              <a:buChar char="•"/>
            </a:pPr>
            <a:r>
              <a:rPr lang="en-US" sz="2300">
                <a:solidFill>
                  <a:srgbClr val="000000"/>
                </a:solidFill>
                <a:latin typeface="Poppins"/>
              </a:rPr>
              <a:t>Eliminación de 125 filas duplicadas</a:t>
            </a:r>
          </a:p>
          <a:p>
            <a:pPr algn="just" marL="496571" indent="-248285" lvl="1">
              <a:lnSpc>
                <a:spcPts val="2737"/>
              </a:lnSpc>
              <a:buFont typeface="Arial"/>
              <a:buChar char="•"/>
            </a:pPr>
            <a:r>
              <a:rPr lang="en-US" sz="2300">
                <a:solidFill>
                  <a:srgbClr val="000000"/>
                </a:solidFill>
                <a:latin typeface="Poppins"/>
              </a:rPr>
              <a:t>Identificación y tratamiento de datos atípicos</a:t>
            </a:r>
          </a:p>
          <a:p>
            <a:pPr algn="just">
              <a:lnSpc>
                <a:spcPts val="2737"/>
              </a:lnSpc>
            </a:pPr>
          </a:p>
        </p:txBody>
      </p:sp>
      <p:sp>
        <p:nvSpPr>
          <p:cNvPr name="TextBox 15" id="15"/>
          <p:cNvSpPr txBox="true"/>
          <p:nvPr/>
        </p:nvSpPr>
        <p:spPr>
          <a:xfrm rot="0">
            <a:off x="787180" y="580207"/>
            <a:ext cx="10945093" cy="68770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Limpieza y transformación de datos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614395">
            <a:off x="11730272" y="3611674"/>
            <a:ext cx="11058055" cy="802493"/>
            <a:chOff x="0" y="0"/>
            <a:chExt cx="3139792" cy="227858"/>
          </a:xfrm>
        </p:grpSpPr>
        <p:sp>
          <p:nvSpPr>
            <p:cNvPr name="Freeform 3" id="3"/>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alpha val="50980"/>
              </a:srgbClr>
            </a:solidFill>
          </p:spPr>
        </p:sp>
        <p:sp>
          <p:nvSpPr>
            <p:cNvPr name="TextBox 4" id="4"/>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3614395">
            <a:off x="11240168" y="1861383"/>
            <a:ext cx="14583244" cy="2655288"/>
            <a:chOff x="0" y="0"/>
            <a:chExt cx="4140724" cy="753935"/>
          </a:xfrm>
        </p:grpSpPr>
        <p:sp>
          <p:nvSpPr>
            <p:cNvPr name="Freeform 6" id="6"/>
            <p:cNvSpPr/>
            <p:nvPr/>
          </p:nvSpPr>
          <p:spPr>
            <a:xfrm flipH="false" flipV="false" rot="0">
              <a:off x="0" y="0"/>
              <a:ext cx="4140724" cy="753935"/>
            </a:xfrm>
            <a:custGeom>
              <a:avLst/>
              <a:gdLst/>
              <a:ahLst/>
              <a:cxnLst/>
              <a:rect r="r" b="b" t="t" l="l"/>
              <a:pathLst>
                <a:path h="753935" w="4140724">
                  <a:moveTo>
                    <a:pt x="3937524" y="0"/>
                  </a:moveTo>
                  <a:lnTo>
                    <a:pt x="0" y="0"/>
                  </a:lnTo>
                  <a:lnTo>
                    <a:pt x="203200" y="753935"/>
                  </a:lnTo>
                  <a:lnTo>
                    <a:pt x="4140724" y="753935"/>
                  </a:lnTo>
                  <a:lnTo>
                    <a:pt x="3937524" y="0"/>
                  </a:lnTo>
                  <a:close/>
                </a:path>
              </a:pathLst>
            </a:custGeom>
            <a:solidFill>
              <a:srgbClr val="0088B6">
                <a:alpha val="95686"/>
              </a:srgbClr>
            </a:solidFill>
          </p:spPr>
        </p:sp>
        <p:sp>
          <p:nvSpPr>
            <p:cNvPr name="TextBox 7" id="7"/>
            <p:cNvSpPr txBox="true"/>
            <p:nvPr/>
          </p:nvSpPr>
          <p:spPr>
            <a:xfrm>
              <a:off x="101600" y="-38100"/>
              <a:ext cx="3937524" cy="79203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325777"/>
            <a:ext cx="8114206" cy="6244300"/>
          </a:xfrm>
          <a:custGeom>
            <a:avLst/>
            <a:gdLst/>
            <a:ahLst/>
            <a:cxnLst/>
            <a:rect r="r" b="b" t="t" l="l"/>
            <a:pathLst>
              <a:path h="6244300" w="8114206">
                <a:moveTo>
                  <a:pt x="0" y="0"/>
                </a:moveTo>
                <a:lnTo>
                  <a:pt x="8114206" y="0"/>
                </a:lnTo>
                <a:lnTo>
                  <a:pt x="8114206" y="6244300"/>
                </a:lnTo>
                <a:lnTo>
                  <a:pt x="0" y="6244300"/>
                </a:lnTo>
                <a:lnTo>
                  <a:pt x="0" y="0"/>
                </a:lnTo>
                <a:close/>
              </a:path>
            </a:pathLst>
          </a:custGeom>
          <a:blipFill>
            <a:blip r:embed="rId2"/>
            <a:stretch>
              <a:fillRect l="0" t="0" r="0" b="0"/>
            </a:stretch>
          </a:blipFill>
        </p:spPr>
      </p:sp>
      <p:sp>
        <p:nvSpPr>
          <p:cNvPr name="Freeform 9" id="9"/>
          <p:cNvSpPr/>
          <p:nvPr/>
        </p:nvSpPr>
        <p:spPr>
          <a:xfrm flipH="false" flipV="false" rot="0">
            <a:off x="10124715" y="3189027"/>
            <a:ext cx="7587411" cy="6195226"/>
          </a:xfrm>
          <a:custGeom>
            <a:avLst/>
            <a:gdLst/>
            <a:ahLst/>
            <a:cxnLst/>
            <a:rect r="r" b="b" t="t" l="l"/>
            <a:pathLst>
              <a:path h="6195226" w="7587411">
                <a:moveTo>
                  <a:pt x="0" y="0"/>
                </a:moveTo>
                <a:lnTo>
                  <a:pt x="7587411" y="0"/>
                </a:lnTo>
                <a:lnTo>
                  <a:pt x="7587411" y="6195226"/>
                </a:lnTo>
                <a:lnTo>
                  <a:pt x="0" y="6195226"/>
                </a:lnTo>
                <a:lnTo>
                  <a:pt x="0" y="0"/>
                </a:lnTo>
                <a:close/>
              </a:path>
            </a:pathLst>
          </a:custGeom>
          <a:blipFill>
            <a:blip r:embed="rId3"/>
            <a:stretch>
              <a:fillRect l="0" t="0" r="0" b="0"/>
            </a:stretch>
          </a:blipFill>
        </p:spPr>
      </p:sp>
      <p:sp>
        <p:nvSpPr>
          <p:cNvPr name="TextBox 10" id="10"/>
          <p:cNvSpPr txBox="true"/>
          <p:nvPr/>
        </p:nvSpPr>
        <p:spPr>
          <a:xfrm rot="0">
            <a:off x="1364782" y="6978929"/>
            <a:ext cx="8341556" cy="2755646"/>
          </a:xfrm>
          <a:prstGeom prst="rect">
            <a:avLst/>
          </a:prstGeom>
        </p:spPr>
        <p:txBody>
          <a:bodyPr anchor="t" rtlCol="false" tIns="0" lIns="0" bIns="0" rIns="0">
            <a:spAutoFit/>
          </a:bodyPr>
          <a:lstStyle/>
          <a:p>
            <a:pPr algn="just">
              <a:lnSpc>
                <a:spcPts val="2737"/>
              </a:lnSpc>
            </a:pPr>
            <a:r>
              <a:rPr lang="en-US" sz="2300">
                <a:solidFill>
                  <a:srgbClr val="000000"/>
                </a:solidFill>
                <a:latin typeface="Poppins"/>
              </a:rPr>
              <a:t>Después de identificar y tratar los datos atípicos en el conjunto de datos, se realizaron las siguientes acciones: Identificación de Datos Atípicos Extremos, tratamiento de datos atípicos, efecto del tratamiento y finalmente la visualización de los resultados. El DataFrame final después del tratamiento de datos atípicos tiene 12205 entradas y 18 columnas.</a:t>
            </a:r>
          </a:p>
          <a:p>
            <a:pPr algn="just">
              <a:lnSpc>
                <a:spcPts val="2737"/>
              </a:lnSpc>
            </a:pPr>
          </a:p>
        </p:txBody>
      </p:sp>
      <p:sp>
        <p:nvSpPr>
          <p:cNvPr name="TextBox 11" id="11"/>
          <p:cNvSpPr txBox="true"/>
          <p:nvPr/>
        </p:nvSpPr>
        <p:spPr>
          <a:xfrm rot="0">
            <a:off x="11597672" y="2490781"/>
            <a:ext cx="5661628" cy="698246"/>
          </a:xfrm>
          <a:prstGeom prst="rect">
            <a:avLst/>
          </a:prstGeom>
        </p:spPr>
        <p:txBody>
          <a:bodyPr anchor="t" rtlCol="false" tIns="0" lIns="0" bIns="0" rIns="0">
            <a:spAutoFit/>
          </a:bodyPr>
          <a:lstStyle/>
          <a:p>
            <a:pPr algn="just">
              <a:lnSpc>
                <a:spcPts val="2737"/>
              </a:lnSpc>
            </a:pPr>
            <a:r>
              <a:rPr lang="en-US" sz="2300">
                <a:solidFill>
                  <a:srgbClr val="000000"/>
                </a:solidFill>
                <a:latin typeface="Poppins Bold"/>
              </a:rPr>
              <a:t>Nueva matriz de correlación</a:t>
            </a:r>
          </a:p>
          <a:p>
            <a:pPr algn="just">
              <a:lnSpc>
                <a:spcPts val="2737"/>
              </a:lnSpc>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999960" y="7802925"/>
            <a:ext cx="3142082" cy="2749321"/>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614395">
            <a:off x="11704447" y="7900553"/>
            <a:ext cx="11058055" cy="802493"/>
            <a:chOff x="0" y="0"/>
            <a:chExt cx="3139792" cy="227858"/>
          </a:xfrm>
        </p:grpSpPr>
        <p:sp>
          <p:nvSpPr>
            <p:cNvPr name="Freeform 6" id="6"/>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7" id="7"/>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292735">
            <a:off x="10755613" y="-2745754"/>
            <a:ext cx="7601173" cy="3992009"/>
            <a:chOff x="0" y="0"/>
            <a:chExt cx="435643" cy="228792"/>
          </a:xfrm>
        </p:grpSpPr>
        <p:sp>
          <p:nvSpPr>
            <p:cNvPr name="Freeform 9" id="9"/>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0" id="10"/>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9066955" y="4794019"/>
            <a:ext cx="14583244" cy="802493"/>
            <a:chOff x="0" y="0"/>
            <a:chExt cx="4140724" cy="227858"/>
          </a:xfrm>
        </p:grpSpPr>
        <p:sp>
          <p:nvSpPr>
            <p:cNvPr name="Freeform 12" id="12"/>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3" id="13"/>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7180252">
            <a:off x="14203197" y="5892980"/>
            <a:ext cx="1329005" cy="579608"/>
            <a:chOff x="0" y="0"/>
            <a:chExt cx="812800" cy="354480"/>
          </a:xfrm>
        </p:grpSpPr>
        <p:sp>
          <p:nvSpPr>
            <p:cNvPr name="Freeform 15" id="15"/>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6" id="16"/>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180252">
            <a:off x="14839121" y="7010346"/>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8700" y="1216058"/>
            <a:ext cx="7646041" cy="687705"/>
          </a:xfrm>
          <a:prstGeom prst="rect">
            <a:avLst/>
          </a:prstGeom>
        </p:spPr>
        <p:txBody>
          <a:bodyPr anchor="t" rtlCol="false" tIns="0" lIns="0" bIns="0" rIns="0">
            <a:spAutoFit/>
          </a:bodyPr>
          <a:lstStyle/>
          <a:p>
            <a:pPr>
              <a:lnSpc>
                <a:spcPts val="5084"/>
              </a:lnSpc>
            </a:pPr>
            <a:r>
              <a:rPr lang="en-US" sz="4499" spc="-134">
                <a:solidFill>
                  <a:srgbClr val="000000"/>
                </a:solidFill>
                <a:latin typeface="Poppins Bold"/>
              </a:rPr>
              <a:t>Método Wrapper</a:t>
            </a:r>
          </a:p>
        </p:txBody>
      </p:sp>
      <p:sp>
        <p:nvSpPr>
          <p:cNvPr name="TextBox 21" id="21"/>
          <p:cNvSpPr txBox="true"/>
          <p:nvPr/>
        </p:nvSpPr>
        <p:spPr>
          <a:xfrm rot="0">
            <a:off x="1652480" y="2697176"/>
            <a:ext cx="9807282" cy="4939031"/>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Canva Sans"/>
              </a:rPr>
              <a:t>Se aplicaron dos enfoques de selección de características: Recursive Feature Elimination (RFE) y Sequential Feature Selector (SFS) utilizando regresión logística. En RFE se seleccionaron 10 características, pero no tuvo en cuenta la importancia de 'PageValues' para la variable objetivo. En SFS, se seleccionaron las variables 'PageValues', 'Month_Dec', 'Month_Mar', 'Month_May' y 'VisitorType_New_Visitor' debido a su relevancia con la variable objetivo y se utilizó un enfoque de selección secuencial.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DAGBIlWcKRU</dc:identifier>
  <dcterms:modified xsi:type="dcterms:W3CDTF">2011-08-01T06:04:30Z</dcterms:modified>
  <cp:revision>1</cp:revision>
  <dc:title>White And Blue Modern Professional Business Analytics Presentation</dc:title>
</cp:coreProperties>
</file>